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saMNPhh1T04g1FGzH0SLtV38n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18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Förklara att Motivationslyftet handlar om att: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sv-SE"/>
              <a:t>Rusta eleverna inför framtiden där eleverna får träna och utveckla både kognitiva och icke-kognitivia förmågor</a:t>
            </a:r>
            <a:endParaRPr/>
          </a:p>
          <a:p>
            <a:pPr marL="228600" lvl="0" indent="-228600" algn="l" rtl="0">
              <a:spcBef>
                <a:spcPts val="0"/>
              </a:spcBef>
              <a:spcAft>
                <a:spcPts val="0"/>
              </a:spcAft>
              <a:buClr>
                <a:schemeClr val="dk1"/>
              </a:buClr>
              <a:buSzPts val="1200"/>
              <a:buFont typeface="Calibri"/>
              <a:buAutoNum type="arabicPeriod"/>
            </a:pPr>
            <a:r>
              <a:rPr lang="sv-SE"/>
              <a:t>Syftet med Motivationslyftet är att eleverna får verktyg för att må bra och prestera – nu och i framtiden. </a:t>
            </a:r>
            <a:endParaRPr/>
          </a:p>
          <a:p>
            <a:pPr marL="228600" lvl="0" indent="-228600" algn="l" rtl="0">
              <a:spcBef>
                <a:spcPts val="0"/>
              </a:spcBef>
              <a:spcAft>
                <a:spcPts val="0"/>
              </a:spcAft>
              <a:buClr>
                <a:schemeClr val="dk1"/>
              </a:buClr>
              <a:buSzPts val="1200"/>
              <a:buFont typeface="Calibri"/>
              <a:buAutoNum type="arabicPeriod"/>
            </a:pPr>
            <a:r>
              <a:rPr lang="sv-SE"/>
              <a:t>Förmågorna tränas kontinuerligt på mentorstid och i olika ämnen där </a:t>
            </a:r>
            <a:r>
              <a:rPr lang="sv-SE" sz="1200" b="0" i="0" u="none" strike="noStrike">
                <a:solidFill>
                  <a:schemeClr val="dk1"/>
                </a:solidFill>
                <a:latin typeface="Calibri"/>
                <a:ea typeface="Calibri"/>
                <a:cs typeface="Calibri"/>
                <a:sym typeface="Calibri"/>
              </a:rPr>
              <a:t>eleverna får ta del av fakta och forskning och arbetar med detta både individuellt och i grupp. Kunskaperna befästs genom olika arbetssätt och praktisk-estetisk inslag, t ex bilder.</a:t>
            </a:r>
            <a:endParaRPr b="0"/>
          </a:p>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FDB409"/>
              </a:buClr>
              <a:buSzPts val="250"/>
              <a:buFont typeface="Arial"/>
              <a:buNone/>
            </a:pPr>
            <a:r>
              <a:rPr lang="sv-SE" sz="1200"/>
              <a:t>Denna termin tränar vi dessa förmågor:</a:t>
            </a:r>
            <a:endParaRPr/>
          </a:p>
          <a:p>
            <a:pPr marL="0" marR="0" lvl="0" indent="0" algn="l" rtl="0">
              <a:lnSpc>
                <a:spcPct val="115000"/>
              </a:lnSpc>
              <a:spcBef>
                <a:spcPts val="0"/>
              </a:spcBef>
              <a:spcAft>
                <a:spcPts val="0"/>
              </a:spcAft>
              <a:buClr>
                <a:srgbClr val="FDB409"/>
              </a:buClr>
              <a:buSzPts val="300"/>
              <a:buFont typeface="Arial"/>
              <a:buNone/>
            </a:pPr>
            <a:endParaRPr sz="1200" b="1"/>
          </a:p>
          <a:p>
            <a:pPr marL="0" lvl="0" indent="0" algn="l" rtl="0">
              <a:lnSpc>
                <a:spcPct val="150000"/>
              </a:lnSpc>
              <a:spcBef>
                <a:spcPts val="1200"/>
              </a:spcBef>
              <a:spcAft>
                <a:spcPts val="0"/>
              </a:spcAft>
              <a:buClr>
                <a:schemeClr val="dk1"/>
              </a:buClr>
              <a:buSzPts val="1200"/>
              <a:buFont typeface="Noto Sans Symbols"/>
              <a:buNone/>
            </a:pPr>
            <a:r>
              <a:rPr lang="sv-SE" b="1"/>
              <a:t>ATT KOMMUNICERA OCH SAMARBETA FÖR ETT HÅLLBART SAMHÄLLE</a:t>
            </a:r>
            <a:endParaRPr/>
          </a:p>
          <a:p>
            <a:pPr marL="0" lvl="0" indent="0" algn="l" rtl="0">
              <a:lnSpc>
                <a:spcPct val="115000"/>
              </a:lnSpc>
              <a:spcBef>
                <a:spcPts val="0"/>
              </a:spcBef>
              <a:spcAft>
                <a:spcPts val="0"/>
              </a:spcAft>
              <a:buClr>
                <a:schemeClr val="dk1"/>
              </a:buClr>
              <a:buSzPts val="1200"/>
              <a:buFont typeface="Calibri"/>
              <a:buNone/>
            </a:pPr>
            <a:r>
              <a:rPr lang="sv-SE" sz="1200"/>
              <a:t>•   Att förstå begrepp som tolerans, acceptans, respekt, utanförskap, segregation och integration.</a:t>
            </a:r>
            <a:endParaRPr/>
          </a:p>
          <a:p>
            <a:pPr marL="0" lvl="0" indent="0" algn="l" rtl="0">
              <a:lnSpc>
                <a:spcPct val="115000"/>
              </a:lnSpc>
              <a:spcBef>
                <a:spcPts val="0"/>
              </a:spcBef>
              <a:spcAft>
                <a:spcPts val="0"/>
              </a:spcAft>
              <a:buClr>
                <a:schemeClr val="dk1"/>
              </a:buClr>
              <a:buSzPts val="1200"/>
              <a:buFont typeface="Calibri"/>
              <a:buNone/>
            </a:pPr>
            <a:r>
              <a:rPr lang="sv-SE" sz="1200"/>
              <a:t>•   Att träna och förstå medkänsla som förutsättning för allas välmående</a:t>
            </a:r>
            <a:endParaRPr/>
          </a:p>
          <a:p>
            <a:pPr marL="0" lvl="0" indent="0" algn="l" rtl="0">
              <a:lnSpc>
                <a:spcPct val="115000"/>
              </a:lnSpc>
              <a:spcBef>
                <a:spcPts val="0"/>
              </a:spcBef>
              <a:spcAft>
                <a:spcPts val="0"/>
              </a:spcAft>
              <a:buClr>
                <a:schemeClr val="dk1"/>
              </a:buClr>
              <a:buSzPts val="1200"/>
              <a:buFont typeface="Calibri"/>
              <a:buNone/>
            </a:pPr>
            <a:r>
              <a:rPr lang="sv-SE" sz="1200"/>
              <a:t>•   Att få kunskap om hur grupper fungerar</a:t>
            </a:r>
            <a:endParaRPr/>
          </a:p>
          <a:p>
            <a:pPr marL="0" lvl="0" indent="0" algn="l" rtl="0">
              <a:lnSpc>
                <a:spcPct val="115000"/>
              </a:lnSpc>
              <a:spcBef>
                <a:spcPts val="0"/>
              </a:spcBef>
              <a:spcAft>
                <a:spcPts val="0"/>
              </a:spcAft>
              <a:buClr>
                <a:schemeClr val="dk1"/>
              </a:buClr>
              <a:buSzPts val="1200"/>
              <a:buFont typeface="Calibri"/>
              <a:buNone/>
            </a:pPr>
            <a:r>
              <a:rPr lang="sv-SE" sz="1200"/>
              <a:t>•   Att utveckla strategier för kommunikation, konflikthantering och engagerat lyssnande</a:t>
            </a:r>
            <a:endParaRPr/>
          </a:p>
          <a:p>
            <a:pPr marL="0" lvl="0" indent="0" algn="l" rtl="0">
              <a:lnSpc>
                <a:spcPct val="115000"/>
              </a:lnSpc>
              <a:spcBef>
                <a:spcPts val="0"/>
              </a:spcBef>
              <a:spcAft>
                <a:spcPts val="0"/>
              </a:spcAft>
              <a:buClr>
                <a:schemeClr val="dk1"/>
              </a:buClr>
              <a:buSzPts val="1200"/>
              <a:buFont typeface="Calibri"/>
              <a:buNone/>
            </a:pPr>
            <a:endParaRPr b="1"/>
          </a:p>
          <a:p>
            <a:pPr marL="0" lvl="0" indent="0" algn="l" rtl="0">
              <a:lnSpc>
                <a:spcPct val="150000"/>
              </a:lnSpc>
              <a:spcBef>
                <a:spcPts val="1200"/>
              </a:spcBef>
              <a:spcAft>
                <a:spcPts val="0"/>
              </a:spcAft>
              <a:buClr>
                <a:schemeClr val="dk1"/>
              </a:buClr>
              <a:buSzPts val="1200"/>
              <a:buFont typeface="Noto Sans Symbols"/>
              <a:buNone/>
            </a:pPr>
            <a:r>
              <a:rPr lang="sv-SE" b="1"/>
              <a:t>ATT TA ETT PERSONLIGT OCH GEMENSAMT ANSVAR FÖR EN HÅLLBAR UTVECKLING</a:t>
            </a:r>
            <a:endParaRPr/>
          </a:p>
          <a:p>
            <a:pPr marL="0" lvl="0" indent="0" algn="l" rtl="0">
              <a:lnSpc>
                <a:spcPct val="115000"/>
              </a:lnSpc>
              <a:spcBef>
                <a:spcPts val="0"/>
              </a:spcBef>
              <a:spcAft>
                <a:spcPts val="0"/>
              </a:spcAft>
              <a:buClr>
                <a:schemeClr val="dk1"/>
              </a:buClr>
              <a:buSzPts val="1200"/>
              <a:buFont typeface="Calibri"/>
              <a:buNone/>
            </a:pPr>
            <a:r>
              <a:rPr lang="sv-SE" sz="1200"/>
              <a:t>•   Att förstå vikten av personligt ansvarstagande.</a:t>
            </a:r>
            <a:endParaRPr/>
          </a:p>
          <a:p>
            <a:pPr marL="0" marR="0" lvl="0" indent="0" algn="l" rtl="0">
              <a:lnSpc>
                <a:spcPct val="115000"/>
              </a:lnSpc>
              <a:spcBef>
                <a:spcPts val="0"/>
              </a:spcBef>
              <a:spcAft>
                <a:spcPts val="0"/>
              </a:spcAft>
              <a:buClr>
                <a:schemeClr val="dk1"/>
              </a:buClr>
              <a:buSzPts val="1200"/>
              <a:buFont typeface="Calibri"/>
              <a:buNone/>
            </a:pPr>
            <a:r>
              <a:rPr lang="sv-SE" sz="1200"/>
              <a:t>•   Att förstå målbilder för vår närhet såsom familj, vänner och skola, men även för kommunen, Sverige och omvärlden.</a:t>
            </a:r>
            <a:endParaRPr/>
          </a:p>
          <a:p>
            <a:pPr marL="171450" marR="0" lvl="0" indent="-171450" algn="l" rtl="0">
              <a:lnSpc>
                <a:spcPct val="115000"/>
              </a:lnSpc>
              <a:spcBef>
                <a:spcPts val="0"/>
              </a:spcBef>
              <a:spcAft>
                <a:spcPts val="0"/>
              </a:spcAft>
              <a:buClr>
                <a:schemeClr val="dk1"/>
              </a:buClr>
              <a:buSzPts val="1200"/>
              <a:buFont typeface="Arial"/>
              <a:buChar char="•"/>
            </a:pPr>
            <a:r>
              <a:rPr lang="sv-SE" sz="1200"/>
              <a:t>Att öka förståelsen för den egna rollen i samhället och möjligheten att påverka även i globala frågor.</a:t>
            </a:r>
            <a:endParaRPr/>
          </a:p>
          <a:p>
            <a:pPr marL="0" lvl="0" indent="0" algn="l" rtl="0">
              <a:lnSpc>
                <a:spcPct val="115000"/>
              </a:lnSpc>
              <a:spcBef>
                <a:spcPts val="0"/>
              </a:spcBef>
              <a:spcAft>
                <a:spcPts val="0"/>
              </a:spcAft>
              <a:buClr>
                <a:schemeClr val="dk1"/>
              </a:buClr>
              <a:buSzPts val="1200"/>
              <a:buFont typeface="Calibri"/>
              <a:buNone/>
            </a:pPr>
            <a:endParaRPr sz="1200"/>
          </a:p>
          <a:p>
            <a:pPr marL="0" lvl="0" indent="0" algn="l" rtl="0">
              <a:lnSpc>
                <a:spcPct val="115000"/>
              </a:lnSpc>
              <a:spcBef>
                <a:spcPts val="0"/>
              </a:spcBef>
              <a:spcAft>
                <a:spcPts val="0"/>
              </a:spcAft>
              <a:buClr>
                <a:schemeClr val="dk1"/>
              </a:buClr>
              <a:buSzPts val="1200"/>
              <a:buFont typeface="Calibri"/>
              <a:buNone/>
            </a:pPr>
            <a:endParaRPr sz="1200"/>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Vårt utbildningsprogram bygger på skolans styrdokument Lgr 11 (grundskolans läroplan) och barnkonventionen och FNs globala hållbarhetsmål</a:t>
            </a:r>
            <a:endParaRPr b="0"/>
          </a:p>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Här kan ni se några av de övergripande målen i läroplanens kap 1-2, som vi jobbar med denna termin.</a:t>
            </a:r>
            <a:endParaRPr b="0"/>
          </a:p>
          <a:p>
            <a:pPr marL="0" lvl="0" indent="0" algn="l" rtl="0">
              <a:spcBef>
                <a:spcPts val="0"/>
              </a:spcBef>
              <a:spcAft>
                <a:spcPts val="0"/>
              </a:spcAft>
              <a:buNone/>
            </a:pPr>
            <a:br>
              <a:rPr lang="sv-SE" b="0"/>
            </a:b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Första förmågan är att kommunicera och samarbeta för ett hållbart samhälle. Där får ungdomarna möjligheten att utveckla viljan att samarbeta, utveckla strategier för kommunikation, engagerat lyssnande samt få kunskap om verktyg för konflikthantering.</a:t>
            </a:r>
            <a:endParaRPr/>
          </a:p>
          <a:p>
            <a:pPr marL="0" lvl="0" indent="0" algn="l" rtl="0">
              <a:spcBef>
                <a:spcPts val="0"/>
              </a:spcBef>
              <a:spcAft>
                <a:spcPts val="0"/>
              </a:spcAft>
              <a:buNone/>
            </a:pPr>
            <a:endParaRPr/>
          </a:p>
          <a:p>
            <a:pPr marL="0" lvl="0" indent="0" algn="l" rtl="0">
              <a:spcBef>
                <a:spcPts val="0"/>
              </a:spcBef>
              <a:spcAft>
                <a:spcPts val="0"/>
              </a:spcAft>
              <a:buNone/>
            </a:pPr>
            <a:r>
              <a:rPr lang="sv-SE" i="1"/>
              <a:t>Övning:</a:t>
            </a:r>
            <a:endParaRPr/>
          </a:p>
          <a:p>
            <a:pPr marL="0" lvl="0" indent="0" algn="l" rtl="0">
              <a:spcBef>
                <a:spcPts val="0"/>
              </a:spcBef>
              <a:spcAft>
                <a:spcPts val="0"/>
              </a:spcAft>
              <a:buNone/>
            </a:pPr>
            <a:r>
              <a:rPr lang="sv-SE"/>
              <a:t>Förmågan att kunna möta och utveckla samarbetet med andra människor, skulle kunna liknas med att bygga en bro mellan parterna. För att kunna bygga denna bro, vilka förmågor behövs då? (t ex kommunikativa förmågor, engagemang, förståelse och aktivt lyssnande) </a:t>
            </a:r>
            <a:endParaRPr/>
          </a:p>
          <a:p>
            <a:pPr marL="0" lvl="0" indent="0" algn="l" rtl="0">
              <a:spcBef>
                <a:spcPts val="0"/>
              </a:spcBef>
              <a:spcAft>
                <a:spcPts val="0"/>
              </a:spcAft>
              <a:buNone/>
            </a:pPr>
            <a:r>
              <a:rPr lang="sv-SE"/>
              <a:t>När är det svårt att bygga en bro? (T ex: du har haft en argumentation med din chef, kommer hem och din tonåring har slängt sin jacka på golvet i hallen… - är det lätt då?)</a:t>
            </a:r>
            <a:endParaRPr/>
          </a:p>
          <a:p>
            <a:pPr marL="0" lvl="0" indent="0" algn="l" rtl="0">
              <a:spcBef>
                <a:spcPts val="0"/>
              </a:spcBef>
              <a:spcAft>
                <a:spcPts val="0"/>
              </a:spcAft>
              <a:buNone/>
            </a:pPr>
            <a:br>
              <a:rPr lang="sv-SE" b="0"/>
            </a:b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Nästa förmåga handlar om att allt vi gör för varandra har betydelse, både för en själv och för andra. Frågor som diskuteras är: ”Hur kommer det sig egentligen att de människor som sysslar med volontärarbete mår bättre både fysisk och psykiskt än andra?” Eleverna får träna på att själva börja tänka på</a:t>
            </a:r>
            <a:r>
              <a:rPr lang="sv-SE" b="1"/>
              <a:t> hur </a:t>
            </a:r>
            <a:r>
              <a:rPr lang="sv-SE"/>
              <a:t>de skulle kunna ta mer ansvar för andra och vårt samhälle. </a:t>
            </a:r>
            <a:endParaRPr/>
          </a:p>
          <a:p>
            <a:pPr marL="0" lvl="0" indent="0" algn="l" rtl="0">
              <a:spcBef>
                <a:spcPts val="0"/>
              </a:spcBef>
              <a:spcAft>
                <a:spcPts val="0"/>
              </a:spcAft>
              <a:buNone/>
            </a:pPr>
            <a:endParaRPr/>
          </a:p>
          <a:p>
            <a:pPr marL="0" lvl="0" indent="0" algn="l" rtl="0">
              <a:spcBef>
                <a:spcPts val="0"/>
              </a:spcBef>
              <a:spcAft>
                <a:spcPts val="0"/>
              </a:spcAft>
              <a:buNone/>
            </a:pPr>
            <a:r>
              <a:rPr lang="sv-SE"/>
              <a:t>Övning: </a:t>
            </a:r>
            <a:endParaRPr/>
          </a:p>
          <a:p>
            <a:pPr marL="0" marR="0" lvl="0" indent="0" algn="l" rtl="0">
              <a:lnSpc>
                <a:spcPct val="100000"/>
              </a:lnSpc>
              <a:spcBef>
                <a:spcPts val="0"/>
              </a:spcBef>
              <a:spcAft>
                <a:spcPts val="0"/>
              </a:spcAft>
              <a:buClr>
                <a:schemeClr val="dk1"/>
              </a:buClr>
              <a:buSzPts val="1200"/>
              <a:buFont typeface="Calibri"/>
              <a:buNone/>
            </a:pPr>
            <a:r>
              <a:rPr lang="sv-SE"/>
              <a:t>Nu får ni prata med varandra i mindre grupper kring någon fråga i samhället som ni skulle vilja engagera er i/är engagerade i ( t ex en samhällsutmaning, föreningsaktivitet etc) Använd verktyget isberget och fundera sedan över vilka behov och värderingar som ligger bakom era val. </a:t>
            </a:r>
            <a:r>
              <a:rPr lang="sv-SE" sz="1200" b="0" i="0" u="none" strike="noStrike" cap="none">
                <a:solidFill>
                  <a:schemeClr val="dk1"/>
                </a:solidFill>
                <a:latin typeface="Calibri"/>
                <a:ea typeface="Calibri"/>
                <a:cs typeface="Calibri"/>
                <a:sym typeface="Calibri"/>
              </a:rPr>
              <a:t>Verktyget “Isberget” illustrerar att det som finns ovanför ytan syns tydligt men det som inte syns under ytan är minst lika verkligt och betydelsefullt för de val vi gör.</a:t>
            </a:r>
            <a:endParaRPr/>
          </a:p>
          <a:p>
            <a:pPr marL="0" lvl="0" indent="0" algn="l" rtl="0">
              <a:spcBef>
                <a:spcPts val="0"/>
              </a:spcBef>
              <a:spcAft>
                <a:spcPts val="0"/>
              </a:spcAft>
              <a:buNone/>
            </a:pPr>
            <a:endParaRPr/>
          </a:p>
          <a:p>
            <a:pPr marL="0" lvl="0" indent="0" algn="l" rtl="0">
              <a:spcBef>
                <a:spcPts val="0"/>
              </a:spcBef>
              <a:spcAft>
                <a:spcPts val="0"/>
              </a:spcAft>
              <a:buNone/>
            </a:pPr>
            <a:r>
              <a:rPr lang="sv-SE"/>
              <a:t>Fråga om någon vill dela med sig av sina funderingar och sitt eventuella engagemang med hela gruppen.</a:t>
            </a:r>
            <a:endParaRPr/>
          </a:p>
          <a:p>
            <a:pPr marL="0" marR="0" lvl="0" indent="0" algn="l" rtl="0">
              <a:spcBef>
                <a:spcPts val="0"/>
              </a:spcBef>
              <a:spcAft>
                <a:spcPts val="0"/>
              </a:spcAft>
              <a:buClr>
                <a:schemeClr val="dk1"/>
              </a:buClr>
              <a:buSzPts val="250"/>
              <a:buFont typeface="Arial"/>
              <a:buNone/>
            </a:pPr>
            <a:endParaRPr sz="1200" b="0" i="0" u="none" strike="noStrike" cap="none">
              <a:solidFill>
                <a:schemeClr val="dk1"/>
              </a:solidFill>
              <a:latin typeface="Calibri"/>
              <a:ea typeface="Calibri"/>
              <a:cs typeface="Calibri"/>
              <a:sym typeface="Calibri"/>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spcBef>
                <a:spcPts val="0"/>
              </a:spcBef>
              <a:spcAft>
                <a:spcPts val="0"/>
              </a:spcAft>
              <a:buClr>
                <a:schemeClr val="dk1"/>
              </a:buClr>
              <a:buSzPts val="1200"/>
              <a:buFont typeface="Calibri"/>
              <a:buNone/>
            </a:pP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gradFill>
          <a:gsLst>
            <a:gs pos="0">
              <a:schemeClr val="lt1"/>
            </a:gs>
            <a:gs pos="100000">
              <a:srgbClr val="F2F2F2"/>
            </a:gs>
          </a:gsLst>
          <a:path path="circle">
            <a:fillToRect l="50000" t="50000" r="50000" b="50000"/>
          </a:path>
          <a:tileRect/>
        </a:gradFill>
        <a:effectLst/>
      </p:bgPr>
    </p:bg>
    <p:spTree>
      <p:nvGrpSpPr>
        <p:cNvPr id="1"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Google Shape;17;p8"/>
          <p:cNvSpPr txBox="1">
            <a:spLocks noGrp="1"/>
          </p:cNvSpPr>
          <p:nvPr>
            <p:ph type="title"/>
          </p:nvPr>
        </p:nvSpPr>
        <p:spPr>
          <a:xfrm>
            <a:off x="628650" y="1241426"/>
            <a:ext cx="4565650" cy="8127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A4A8E"/>
              </a:buClr>
              <a:buSzPts val="3600"/>
              <a:buFont typeface="Calibri"/>
              <a:buNone/>
              <a:defRPr sz="3600" b="1">
                <a:solidFill>
                  <a:srgbClr val="0A4A8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8"/>
          <p:cNvSpPr txBox="1">
            <a:spLocks noGrp="1"/>
          </p:cNvSpPr>
          <p:nvPr>
            <p:ph type="body" idx="1"/>
          </p:nvPr>
        </p:nvSpPr>
        <p:spPr>
          <a:xfrm>
            <a:off x="628650" y="2139644"/>
            <a:ext cx="4565650" cy="296227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A4A8E"/>
              </a:buClr>
              <a:buSzPts val="1600"/>
              <a:buChar char="•"/>
              <a:defRPr sz="1600">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22" name="Google Shape;22;p8"/>
          <p:cNvCxnSpPr/>
          <p:nvPr/>
        </p:nvCxnSpPr>
        <p:spPr>
          <a:xfrm>
            <a:off x="628650" y="6189972"/>
            <a:ext cx="7886700" cy="20328"/>
          </a:xfrm>
          <a:prstGeom prst="straightConnector1">
            <a:avLst/>
          </a:prstGeom>
          <a:noFill/>
          <a:ln w="9525" cap="flat" cmpd="sng">
            <a:solidFill>
              <a:schemeClr val="accent1"/>
            </a:solidFill>
            <a:prstDash val="solid"/>
            <a:miter lim="800000"/>
            <a:headEnd type="none" w="sm" len="sm"/>
            <a:tailEnd type="none" w="sm" len="sm"/>
          </a:ln>
        </p:spPr>
      </p:cxnSp>
      <p:sp>
        <p:nvSpPr>
          <p:cNvPr id="23" name="Google Shape;23;p8"/>
          <p:cNvSpPr txBox="1">
            <a:spLocks noGrp="1"/>
          </p:cNvSpPr>
          <p:nvPr>
            <p:ph type="body" idx="2"/>
          </p:nvPr>
        </p:nvSpPr>
        <p:spPr>
          <a:xfrm>
            <a:off x="5346699" y="2135164"/>
            <a:ext cx="3489325" cy="296227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A4A8E"/>
              </a:buClr>
              <a:buSzPts val="1600"/>
              <a:buChar char="•"/>
              <a:defRPr sz="1600">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A4A8E"/>
              </a:buClr>
              <a:buSzPts val="2000"/>
              <a:buNone/>
              <a:defRPr sz="2000" b="1">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8"/>
          <p:cNvPicPr preferRelativeResize="0"/>
          <p:nvPr/>
        </p:nvPicPr>
        <p:blipFill rotWithShape="1">
          <a:blip r:embed="rId3">
            <a:alphaModFix/>
          </a:blip>
          <a:srcRect/>
          <a:stretch/>
        </p:blipFill>
        <p:spPr>
          <a:xfrm>
            <a:off x="3886199" y="6253664"/>
            <a:ext cx="1371601" cy="513471"/>
          </a:xfrm>
          <a:prstGeom prst="rect">
            <a:avLst/>
          </a:prstGeom>
          <a:noFill/>
          <a:ln>
            <a:noFill/>
          </a:ln>
        </p:spPr>
      </p:pic>
      <p:cxnSp>
        <p:nvCxnSpPr>
          <p:cNvPr id="26" name="Google Shape;26;p8"/>
          <p:cNvCxnSpPr/>
          <p:nvPr/>
        </p:nvCxnSpPr>
        <p:spPr>
          <a:xfrm>
            <a:off x="628650" y="678858"/>
            <a:ext cx="7886700" cy="2032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gradFill>
          <a:gsLst>
            <a:gs pos="0">
              <a:schemeClr val="lt1"/>
            </a:gs>
            <a:gs pos="100000">
              <a:srgbClr val="F2F2F2"/>
            </a:gs>
          </a:gsLst>
          <a:path path="circle">
            <a:fillToRect l="50000" t="50000" r="50000" b="50000"/>
          </a:path>
          <a:tileRect/>
        </a:gradFill>
        <a:effectLst/>
      </p:bgPr>
    </p:bg>
    <p:spTree>
      <p:nvGrpSpPr>
        <p:cNvPr id="1" name="Shape 31"/>
        <p:cNvGrpSpPr/>
        <p:nvPr/>
      </p:nvGrpSpPr>
      <p:grpSpPr>
        <a:xfrm>
          <a:off x="0" y="0"/>
          <a:ext cx="0" cy="0"/>
          <a:chOff x="0" y="0"/>
          <a:chExt cx="0" cy="0"/>
        </a:xfrm>
      </p:grpSpPr>
      <p:pic>
        <p:nvPicPr>
          <p:cNvPr id="32" name="Google Shape;32;p1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 name="Google Shape;33;p10"/>
          <p:cNvSpPr txBox="1">
            <a:spLocks noGrp="1"/>
          </p:cNvSpPr>
          <p:nvPr>
            <p:ph type="title"/>
          </p:nvPr>
        </p:nvSpPr>
        <p:spPr>
          <a:xfrm>
            <a:off x="628650" y="1940236"/>
            <a:ext cx="8058150" cy="278447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37" name="Google Shape;37;p10"/>
          <p:cNvCxnSpPr/>
          <p:nvPr/>
        </p:nvCxnSpPr>
        <p:spPr>
          <a:xfrm>
            <a:off x="628650" y="690872"/>
            <a:ext cx="7886700" cy="46037"/>
          </a:xfrm>
          <a:prstGeom prst="straightConnector1">
            <a:avLst/>
          </a:prstGeom>
          <a:noFill/>
          <a:ln w="9525" cap="flat" cmpd="sng">
            <a:solidFill>
              <a:schemeClr val="lt1"/>
            </a:solidFill>
            <a:prstDash val="solid"/>
            <a:miter lim="800000"/>
            <a:headEnd type="none" w="sm" len="sm"/>
            <a:tailEnd type="none" w="sm" len="sm"/>
          </a:ln>
        </p:spPr>
      </p:cxnSp>
      <p:cxnSp>
        <p:nvCxnSpPr>
          <p:cNvPr id="38" name="Google Shape;38;p10"/>
          <p:cNvCxnSpPr/>
          <p:nvPr/>
        </p:nvCxnSpPr>
        <p:spPr>
          <a:xfrm>
            <a:off x="628650" y="6189972"/>
            <a:ext cx="7886700" cy="20328"/>
          </a:xfrm>
          <a:prstGeom prst="straightConnector1">
            <a:avLst/>
          </a:prstGeom>
          <a:noFill/>
          <a:ln w="9525" cap="flat" cmpd="sng">
            <a:solidFill>
              <a:schemeClr val="lt1"/>
            </a:solidFill>
            <a:prstDash val="solid"/>
            <a:miter lim="800000"/>
            <a:headEnd type="none" w="sm" len="sm"/>
            <a:tailEnd type="none" w="sm" len="sm"/>
          </a:ln>
        </p:spPr>
      </p:cxnSp>
      <p:sp>
        <p:nvSpPr>
          <p:cNvPr id="39" name="Google Shape;39;p10"/>
          <p:cNvSpPr txBox="1">
            <a:spLocks noGrp="1"/>
          </p:cNvSpPr>
          <p:nvPr>
            <p:ph type="body" idx="1"/>
          </p:nvPr>
        </p:nvSpPr>
        <p:spPr>
          <a:xfrm>
            <a:off x="539750" y="308595"/>
            <a:ext cx="2634151" cy="3387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1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body" idx="3"/>
          </p:nvPr>
        </p:nvSpPr>
        <p:spPr>
          <a:xfrm>
            <a:off x="539750" y="309407"/>
            <a:ext cx="2957429" cy="33875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A4A8E"/>
              </a:buClr>
              <a:buSzPts val="1550"/>
              <a:buNone/>
            </a:pPr>
            <a:r>
              <a:rPr lang="sv-SE" sz="1550"/>
              <a:t>Motivationslyftet by Star for Life</a:t>
            </a:r>
            <a:endParaRPr/>
          </a:p>
        </p:txBody>
      </p:sp>
      <p:pic>
        <p:nvPicPr>
          <p:cNvPr id="105" name="Google Shape;105;p1"/>
          <p:cNvPicPr preferRelativeResize="0"/>
          <p:nvPr/>
        </p:nvPicPr>
        <p:blipFill>
          <a:blip r:embed="rId3">
            <a:alphaModFix/>
          </a:blip>
          <a:stretch>
            <a:fillRect/>
          </a:stretch>
        </p:blipFill>
        <p:spPr>
          <a:xfrm>
            <a:off x="1971925" y="764687"/>
            <a:ext cx="5513250" cy="5328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28650" y="1241426"/>
            <a:ext cx="7962900"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40"/>
              <a:buFont typeface="Calibri"/>
              <a:buNone/>
            </a:pPr>
            <a:br>
              <a:rPr lang="sv-SE" sz="3240"/>
            </a:br>
            <a:r>
              <a:rPr lang="sv-SE" sz="3240"/>
              <a:t>Förmågor som tränas denna termin:</a:t>
            </a:r>
            <a:br>
              <a:rPr lang="sv-SE" sz="3240"/>
            </a:br>
            <a:endParaRPr sz="3240"/>
          </a:p>
        </p:txBody>
      </p:sp>
      <p:sp>
        <p:nvSpPr>
          <p:cNvPr id="112" name="Google Shape;112;p2"/>
          <p:cNvSpPr txBox="1">
            <a:spLocks noGrp="1"/>
          </p:cNvSpPr>
          <p:nvPr>
            <p:ph type="body" idx="1"/>
          </p:nvPr>
        </p:nvSpPr>
        <p:spPr>
          <a:xfrm>
            <a:off x="628650" y="2054225"/>
            <a:ext cx="7583021" cy="30991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A4A8E"/>
              </a:buClr>
              <a:buSzPts val="1900"/>
              <a:buNone/>
            </a:pPr>
            <a:endParaRPr sz="1900" b="1"/>
          </a:p>
          <a:p>
            <a:pPr marL="228600" lvl="0" indent="-228600" algn="l" rtl="0">
              <a:lnSpc>
                <a:spcPct val="150000"/>
              </a:lnSpc>
              <a:spcBef>
                <a:spcPts val="1200"/>
              </a:spcBef>
              <a:spcAft>
                <a:spcPts val="0"/>
              </a:spcAft>
              <a:buClr>
                <a:srgbClr val="0A4A8E"/>
              </a:buClr>
              <a:buSzPts val="1800"/>
              <a:buFont typeface="Noto Sans Symbols"/>
              <a:buChar char="▪"/>
            </a:pPr>
            <a:r>
              <a:rPr lang="sv-SE" sz="1800" b="1"/>
              <a:t>Att kommunicera och samarbeta för ett hållbart samhälle</a:t>
            </a:r>
            <a:endParaRPr/>
          </a:p>
          <a:p>
            <a:pPr marL="228600" lvl="0" indent="-228600" algn="l" rtl="0">
              <a:lnSpc>
                <a:spcPct val="150000"/>
              </a:lnSpc>
              <a:spcBef>
                <a:spcPts val="1200"/>
              </a:spcBef>
              <a:spcAft>
                <a:spcPts val="0"/>
              </a:spcAft>
              <a:buClr>
                <a:srgbClr val="0A4A8E"/>
              </a:buClr>
              <a:buSzPts val="1800"/>
              <a:buFont typeface="Noto Sans Symbols"/>
              <a:buChar char="▪"/>
            </a:pPr>
            <a:r>
              <a:rPr lang="sv-SE" sz="1800" b="1"/>
              <a:t>Att ta ett personligt och gemensamt ansvar för en hållbar utveckling</a:t>
            </a:r>
            <a:endParaRPr/>
          </a:p>
          <a:p>
            <a:pPr marL="342900" lvl="0" indent="-241300" algn="l" rtl="0">
              <a:lnSpc>
                <a:spcPct val="150000"/>
              </a:lnSpc>
              <a:spcBef>
                <a:spcPts val="1200"/>
              </a:spcBef>
              <a:spcAft>
                <a:spcPts val="0"/>
              </a:spcAft>
              <a:buClr>
                <a:srgbClr val="0A4A8E"/>
              </a:buClr>
              <a:buSzPts val="1600"/>
              <a:buFont typeface="Noto Sans Symbols"/>
              <a:buNone/>
            </a:pPr>
            <a:endParaRPr/>
          </a:p>
          <a:p>
            <a:pPr marL="342900" lvl="0" indent="-241300" algn="l" rtl="0">
              <a:lnSpc>
                <a:spcPct val="150000"/>
              </a:lnSpc>
              <a:spcBef>
                <a:spcPts val="1200"/>
              </a:spcBef>
              <a:spcAft>
                <a:spcPts val="0"/>
              </a:spcAft>
              <a:buClr>
                <a:srgbClr val="0A4A8E"/>
              </a:buClr>
              <a:buSzPts val="1600"/>
              <a:buFont typeface="Noto Sans Symbols"/>
              <a:buNone/>
            </a:pP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p:txBody>
      </p:sp>
      <p:sp>
        <p:nvSpPr>
          <p:cNvPr id="113" name="Google Shape;113;p2"/>
          <p:cNvSpPr txBox="1">
            <a:spLocks noGrp="1"/>
          </p:cNvSpPr>
          <p:nvPr>
            <p:ph type="body" idx="3"/>
          </p:nvPr>
        </p:nvSpPr>
        <p:spPr>
          <a:xfrm>
            <a:off x="539749" y="422936"/>
            <a:ext cx="3463839" cy="45045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A4A8E"/>
              </a:buClr>
              <a:buSzPts val="1550"/>
              <a:buNone/>
            </a:pPr>
            <a:r>
              <a:rPr lang="sv-SE" sz="1550"/>
              <a:t>Kommunikation och hållbar utveckling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628650" y="1080935"/>
            <a:ext cx="7406722"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00"/>
              <a:buFont typeface="Calibri"/>
              <a:buNone/>
            </a:pPr>
            <a:r>
              <a:rPr lang="sv-SE" sz="3200"/>
              <a:t>Stöd i styrdokumenten</a:t>
            </a:r>
            <a:endParaRPr/>
          </a:p>
        </p:txBody>
      </p:sp>
      <p:sp>
        <p:nvSpPr>
          <p:cNvPr id="120" name="Google Shape;120;p3"/>
          <p:cNvSpPr txBox="1">
            <a:spLocks noGrp="1"/>
          </p:cNvSpPr>
          <p:nvPr>
            <p:ph type="body" idx="1"/>
          </p:nvPr>
        </p:nvSpPr>
        <p:spPr>
          <a:xfrm>
            <a:off x="628650" y="1893734"/>
            <a:ext cx="4889648" cy="3947257"/>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A4A8E"/>
              </a:buClr>
              <a:buSzPts val="1100"/>
              <a:buNone/>
            </a:pPr>
            <a:r>
              <a:rPr lang="sv-SE" sz="1100" b="1"/>
              <a:t>Eleven</a:t>
            </a:r>
            <a:endParaRPr sz="880" b="1"/>
          </a:p>
          <a:p>
            <a:pPr marL="228600" lvl="0" indent="-228600" algn="l" rtl="0">
              <a:lnSpc>
                <a:spcPct val="70000"/>
              </a:lnSpc>
              <a:spcBef>
                <a:spcPts val="1000"/>
              </a:spcBef>
              <a:spcAft>
                <a:spcPts val="0"/>
              </a:spcAft>
              <a:buClr>
                <a:srgbClr val="0A4A8E"/>
              </a:buClr>
              <a:buSzPts val="1100"/>
              <a:buChar char="•"/>
            </a:pPr>
            <a:r>
              <a:rPr lang="sv-SE" sz="1100"/>
              <a:t>kan göra och uttrycka medvetna etiska ställningstaganden grundade på kunskaper om </a:t>
            </a:r>
            <a:r>
              <a:rPr lang="sv-SE" sz="1100" b="1"/>
              <a:t>mänskliga rättigheter </a:t>
            </a:r>
            <a:r>
              <a:rPr lang="sv-SE" sz="1100"/>
              <a:t>och grundläggande demokratiska </a:t>
            </a:r>
            <a:r>
              <a:rPr lang="sv-SE" sz="1100" b="1"/>
              <a:t>värderingar</a:t>
            </a:r>
            <a:r>
              <a:rPr lang="sv-SE" sz="1100"/>
              <a:t> samt personliga erfarenheter. </a:t>
            </a:r>
            <a:endParaRPr/>
          </a:p>
          <a:p>
            <a:pPr marL="0" lvl="0" indent="0" algn="l" rtl="0">
              <a:lnSpc>
                <a:spcPct val="70000"/>
              </a:lnSpc>
              <a:spcBef>
                <a:spcPts val="1000"/>
              </a:spcBef>
              <a:spcAft>
                <a:spcPts val="0"/>
              </a:spcAft>
              <a:buClr>
                <a:srgbClr val="0A4A8E"/>
              </a:buClr>
              <a:buSzPts val="1100"/>
              <a:buNone/>
            </a:pPr>
            <a:endParaRPr sz="1100"/>
          </a:p>
          <a:p>
            <a:pPr marL="228600" lvl="0" indent="-228600" algn="l" rtl="0">
              <a:lnSpc>
                <a:spcPct val="70000"/>
              </a:lnSpc>
              <a:spcBef>
                <a:spcPts val="1000"/>
              </a:spcBef>
              <a:spcAft>
                <a:spcPts val="0"/>
              </a:spcAft>
              <a:buClr>
                <a:srgbClr val="0A4A8E"/>
              </a:buClr>
              <a:buSzPts val="1100"/>
              <a:buChar char="•"/>
            </a:pPr>
            <a:r>
              <a:rPr lang="sv-SE" sz="1100"/>
              <a:t>kan leva sig in i och </a:t>
            </a:r>
            <a:r>
              <a:rPr lang="sv-SE" sz="1100" b="1"/>
              <a:t>förstå</a:t>
            </a:r>
            <a:r>
              <a:rPr lang="sv-SE" sz="1100"/>
              <a:t> </a:t>
            </a:r>
            <a:r>
              <a:rPr lang="sv-SE" sz="1100" b="1"/>
              <a:t>andra</a:t>
            </a:r>
            <a:r>
              <a:rPr lang="sv-SE" sz="1100"/>
              <a:t> människors situation och utvecklar en vilja att handla också med deras bästa för ögonen. </a:t>
            </a:r>
            <a:endParaRPr/>
          </a:p>
          <a:p>
            <a:pPr marL="228600" lvl="0" indent="-158750" algn="l" rtl="0">
              <a:lnSpc>
                <a:spcPct val="70000"/>
              </a:lnSpc>
              <a:spcBef>
                <a:spcPts val="1000"/>
              </a:spcBef>
              <a:spcAft>
                <a:spcPts val="0"/>
              </a:spcAft>
              <a:buClr>
                <a:srgbClr val="0A4A8E"/>
              </a:buClr>
              <a:buSzPts val="1100"/>
              <a:buNone/>
            </a:pPr>
            <a:endParaRPr sz="1100"/>
          </a:p>
          <a:p>
            <a:pPr marL="228600" lvl="0" indent="-228600" algn="l" rtl="0">
              <a:lnSpc>
                <a:spcPct val="70000"/>
              </a:lnSpc>
              <a:spcBef>
                <a:spcPts val="1000"/>
              </a:spcBef>
              <a:spcAft>
                <a:spcPts val="0"/>
              </a:spcAft>
              <a:buClr>
                <a:srgbClr val="0A4A8E"/>
              </a:buClr>
              <a:buSzPts val="1100"/>
              <a:buChar char="•"/>
            </a:pPr>
            <a:r>
              <a:rPr lang="sv-SE" sz="1100"/>
              <a:t>visar </a:t>
            </a:r>
            <a:r>
              <a:rPr lang="sv-SE" sz="1100" b="1"/>
              <a:t>respekt</a:t>
            </a:r>
            <a:r>
              <a:rPr lang="sv-SE" sz="1100"/>
              <a:t> för och omsorg om såväl närmiljön som </a:t>
            </a:r>
            <a:r>
              <a:rPr lang="sv-SE" sz="1100" b="1"/>
              <a:t>miljön</a:t>
            </a:r>
            <a:r>
              <a:rPr lang="sv-SE" sz="1100"/>
              <a:t> i ett vidare perspektiv. </a:t>
            </a:r>
            <a:endParaRPr/>
          </a:p>
          <a:p>
            <a:pPr marL="228600" lvl="0" indent="-158750" algn="l" rtl="0">
              <a:lnSpc>
                <a:spcPct val="70000"/>
              </a:lnSpc>
              <a:spcBef>
                <a:spcPts val="1000"/>
              </a:spcBef>
              <a:spcAft>
                <a:spcPts val="0"/>
              </a:spcAft>
              <a:buClr>
                <a:srgbClr val="0A4A8E"/>
              </a:buClr>
              <a:buSzPts val="1100"/>
              <a:buNone/>
            </a:pPr>
            <a:endParaRPr sz="1100"/>
          </a:p>
          <a:p>
            <a:pPr marL="228600" lvl="0" indent="-228600" algn="l" rtl="0">
              <a:lnSpc>
                <a:spcPct val="70000"/>
              </a:lnSpc>
              <a:spcBef>
                <a:spcPts val="1000"/>
              </a:spcBef>
              <a:spcAft>
                <a:spcPts val="0"/>
              </a:spcAft>
              <a:buClr>
                <a:srgbClr val="0A4A8E"/>
              </a:buClr>
              <a:buSzPts val="1100"/>
              <a:buChar char="•"/>
            </a:pPr>
            <a:r>
              <a:rPr lang="sv-SE" sz="1100"/>
              <a:t>utvecklar en känsla </a:t>
            </a:r>
            <a:r>
              <a:rPr lang="sv-SE" sz="1100" b="1"/>
              <a:t>för samhörighet, solidaritet och ansvar </a:t>
            </a:r>
            <a:r>
              <a:rPr lang="sv-SE" sz="1100"/>
              <a:t>för människor också utanför den närmaste gruppen. </a:t>
            </a:r>
            <a:endParaRPr/>
          </a:p>
          <a:p>
            <a:pPr marL="228600" lvl="0" indent="-158750" algn="l" rtl="0">
              <a:lnSpc>
                <a:spcPct val="70000"/>
              </a:lnSpc>
              <a:spcBef>
                <a:spcPts val="1000"/>
              </a:spcBef>
              <a:spcAft>
                <a:spcPts val="0"/>
              </a:spcAft>
              <a:buClr>
                <a:srgbClr val="0A4A8E"/>
              </a:buClr>
              <a:buSzPts val="1100"/>
              <a:buNone/>
            </a:pPr>
            <a:endParaRPr sz="1100"/>
          </a:p>
          <a:p>
            <a:pPr marL="228600" lvl="0" indent="-228600" algn="l" rtl="0">
              <a:lnSpc>
                <a:spcPct val="70000"/>
              </a:lnSpc>
              <a:spcBef>
                <a:spcPts val="1000"/>
              </a:spcBef>
              <a:spcAft>
                <a:spcPts val="0"/>
              </a:spcAft>
              <a:buClr>
                <a:srgbClr val="0A4A8E"/>
              </a:buClr>
              <a:buSzPts val="1100"/>
              <a:buChar char="•"/>
            </a:pPr>
            <a:r>
              <a:rPr lang="sv-SE" sz="1100"/>
              <a:t>har fått kunskaper om förutsättningar för en god miljö och en </a:t>
            </a:r>
            <a:r>
              <a:rPr lang="sv-SE" sz="1100" b="1"/>
              <a:t>hållbar utveckling. </a:t>
            </a:r>
            <a:endParaRPr/>
          </a:p>
          <a:p>
            <a:pPr marL="228600" lvl="0" indent="-158750" algn="l" rtl="0">
              <a:lnSpc>
                <a:spcPct val="70000"/>
              </a:lnSpc>
              <a:spcBef>
                <a:spcPts val="1000"/>
              </a:spcBef>
              <a:spcAft>
                <a:spcPts val="0"/>
              </a:spcAft>
              <a:buClr>
                <a:srgbClr val="0A4A8E"/>
              </a:buClr>
              <a:buSzPts val="1100"/>
              <a:buNone/>
            </a:pPr>
            <a:endParaRPr sz="1100"/>
          </a:p>
          <a:p>
            <a:pPr marL="228600" lvl="0" indent="-228600" algn="l" rtl="0">
              <a:lnSpc>
                <a:spcPct val="70000"/>
              </a:lnSpc>
              <a:spcBef>
                <a:spcPts val="1000"/>
              </a:spcBef>
              <a:spcAft>
                <a:spcPts val="0"/>
              </a:spcAft>
              <a:buClr>
                <a:srgbClr val="0A4A8E"/>
              </a:buClr>
              <a:buSzPts val="1100"/>
              <a:buChar char="•"/>
            </a:pPr>
            <a:r>
              <a:rPr lang="sv-SE" sz="1100"/>
              <a:t>kan använda och ta del av många olika uttrycksformer såsom språk, bild, musik, drama och dans samt har utvecklat kännedom om samhällets kulturutbud.</a:t>
            </a:r>
            <a:endParaRPr/>
          </a:p>
          <a:p>
            <a:pPr marL="228600" lvl="0" indent="-172720" algn="l" rtl="0">
              <a:lnSpc>
                <a:spcPct val="70000"/>
              </a:lnSpc>
              <a:spcBef>
                <a:spcPts val="1000"/>
              </a:spcBef>
              <a:spcAft>
                <a:spcPts val="0"/>
              </a:spcAft>
              <a:buClr>
                <a:srgbClr val="0A4A8E"/>
              </a:buClr>
              <a:buSzPts val="880"/>
              <a:buNone/>
            </a:pPr>
            <a:endParaRPr sz="880"/>
          </a:p>
        </p:txBody>
      </p:sp>
      <p:sp>
        <p:nvSpPr>
          <p:cNvPr id="121" name="Google Shape;121;p3"/>
          <p:cNvSpPr txBox="1">
            <a:spLocks noGrp="1"/>
          </p:cNvSpPr>
          <p:nvPr>
            <p:ph type="body" idx="3"/>
          </p:nvPr>
        </p:nvSpPr>
        <p:spPr>
          <a:xfrm>
            <a:off x="539750" y="309406"/>
            <a:ext cx="3710974" cy="3387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A4A8E"/>
              </a:buClr>
              <a:buSzPts val="1600"/>
              <a:buNone/>
            </a:pPr>
            <a:r>
              <a:rPr lang="sv-SE" sz="1600"/>
              <a:t>Kommunikation och hållbar utveckling</a:t>
            </a:r>
            <a:endParaRPr/>
          </a:p>
        </p:txBody>
      </p:sp>
      <p:pic>
        <p:nvPicPr>
          <p:cNvPr id="122" name="Google Shape;122;p3" descr="tumnagel"/>
          <p:cNvPicPr preferRelativeResize="0">
            <a:picLocks noGrp="1"/>
          </p:cNvPicPr>
          <p:nvPr>
            <p:ph type="body" idx="2"/>
          </p:nvPr>
        </p:nvPicPr>
        <p:blipFill rotWithShape="1">
          <a:blip r:embed="rId3">
            <a:alphaModFix/>
          </a:blip>
          <a:srcRect/>
          <a:stretch/>
        </p:blipFill>
        <p:spPr>
          <a:xfrm rot="1087697">
            <a:off x="5605025" y="2311583"/>
            <a:ext cx="2019622" cy="296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628649" y="1080935"/>
            <a:ext cx="8002003" cy="8127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A4A8E"/>
              </a:buClr>
              <a:buSzPts val="3200"/>
              <a:buFont typeface="Calibri"/>
              <a:buNone/>
            </a:pPr>
            <a:r>
              <a:rPr lang="sv-SE" sz="3200"/>
              <a:t>Att kommunicera och samarbeta för ett hållbart samhälle</a:t>
            </a:r>
            <a:endParaRPr sz="3200"/>
          </a:p>
        </p:txBody>
      </p:sp>
      <p:sp>
        <p:nvSpPr>
          <p:cNvPr id="129" name="Google Shape;129;p4"/>
          <p:cNvSpPr txBox="1">
            <a:spLocks noGrp="1"/>
          </p:cNvSpPr>
          <p:nvPr>
            <p:ph type="body" idx="3"/>
          </p:nvPr>
        </p:nvSpPr>
        <p:spPr>
          <a:xfrm>
            <a:off x="539750" y="309407"/>
            <a:ext cx="4032250"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700"/>
              <a:buNone/>
            </a:pPr>
            <a:r>
              <a:rPr lang="sv-SE" sz="1700"/>
              <a:t>Kommunikation och hållbar utveckling</a:t>
            </a:r>
            <a:endParaRPr/>
          </a:p>
        </p:txBody>
      </p:sp>
      <p:pic>
        <p:nvPicPr>
          <p:cNvPr id="130" name="Google Shape;130;p4" descr="En bild som visar utomhus, vatten, himmel, träd&#10;&#10;Beskrivning genererad med mycket hög exakthet"/>
          <p:cNvPicPr preferRelativeResize="0">
            <a:picLocks noGrp="1"/>
          </p:cNvPicPr>
          <p:nvPr>
            <p:ph type="body" idx="1"/>
          </p:nvPr>
        </p:nvPicPr>
        <p:blipFill rotWithShape="1">
          <a:blip r:embed="rId3">
            <a:alphaModFix/>
          </a:blip>
          <a:srcRect t="6297" r="16917"/>
          <a:stretch/>
        </p:blipFill>
        <p:spPr>
          <a:xfrm>
            <a:off x="692720" y="2326507"/>
            <a:ext cx="4216164" cy="3174286"/>
          </a:xfrm>
          <a:prstGeom prst="rect">
            <a:avLst/>
          </a:prstGeom>
          <a:noFill/>
          <a:ln>
            <a:noFill/>
          </a:ln>
        </p:spPr>
      </p:pic>
      <p:sp>
        <p:nvSpPr>
          <p:cNvPr id="131" name="Google Shape;131;p4"/>
          <p:cNvSpPr txBox="1">
            <a:spLocks noGrp="1"/>
          </p:cNvSpPr>
          <p:nvPr>
            <p:ph type="body" idx="2"/>
          </p:nvPr>
        </p:nvSpPr>
        <p:spPr>
          <a:xfrm>
            <a:off x="5346699" y="2814790"/>
            <a:ext cx="3489325" cy="2962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A4A8E"/>
              </a:buClr>
              <a:buSzPts val="1600"/>
              <a:buChar char="•"/>
            </a:pPr>
            <a:r>
              <a:rPr lang="sv-SE" b="1"/>
              <a:t>En vilja att samarbeta</a:t>
            </a:r>
            <a:endParaRPr/>
          </a:p>
          <a:p>
            <a:pPr marL="228600" lvl="0" indent="-228600" algn="l" rtl="0">
              <a:lnSpc>
                <a:spcPct val="90000"/>
              </a:lnSpc>
              <a:spcBef>
                <a:spcPts val="1000"/>
              </a:spcBef>
              <a:spcAft>
                <a:spcPts val="0"/>
              </a:spcAft>
              <a:buClr>
                <a:srgbClr val="0A4A8E"/>
              </a:buClr>
              <a:buSzPts val="1600"/>
              <a:buChar char="•"/>
            </a:pPr>
            <a:r>
              <a:rPr lang="sv-SE" b="1"/>
              <a:t>Konstruktiv kommunikation</a:t>
            </a:r>
            <a:endParaRPr/>
          </a:p>
          <a:p>
            <a:pPr marL="228600" lvl="0" indent="-228600" algn="l" rtl="0">
              <a:lnSpc>
                <a:spcPct val="90000"/>
              </a:lnSpc>
              <a:spcBef>
                <a:spcPts val="1000"/>
              </a:spcBef>
              <a:spcAft>
                <a:spcPts val="0"/>
              </a:spcAft>
              <a:buClr>
                <a:srgbClr val="0A4A8E"/>
              </a:buClr>
              <a:buSzPts val="1600"/>
              <a:buChar char="•"/>
            </a:pPr>
            <a:r>
              <a:rPr lang="sv-SE" b="1"/>
              <a:t>Engagerat lyssnande</a:t>
            </a:r>
            <a:endParaRPr/>
          </a:p>
          <a:p>
            <a:pPr marL="228600" lvl="0" indent="-228600" algn="l" rtl="0">
              <a:lnSpc>
                <a:spcPct val="90000"/>
              </a:lnSpc>
              <a:spcBef>
                <a:spcPts val="1000"/>
              </a:spcBef>
              <a:spcAft>
                <a:spcPts val="0"/>
              </a:spcAft>
              <a:buClr>
                <a:srgbClr val="0A4A8E"/>
              </a:buClr>
              <a:buSzPts val="1600"/>
              <a:buChar char="•"/>
            </a:pPr>
            <a:r>
              <a:rPr lang="sv-SE" b="1"/>
              <a:t>Konstruktiv konflikthantering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638367" y="938524"/>
            <a:ext cx="8350358" cy="8127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A4A8E"/>
              </a:buClr>
              <a:buSzPts val="3200"/>
              <a:buFont typeface="Calibri"/>
              <a:buNone/>
            </a:pPr>
            <a:br>
              <a:rPr lang="sv-SE" sz="3200"/>
            </a:br>
            <a:r>
              <a:rPr lang="sv-SE" sz="3200"/>
              <a:t>Att ta ett personligt och gemensamt ansvar för en hållbar utveckling</a:t>
            </a:r>
            <a:endParaRPr sz="3200"/>
          </a:p>
        </p:txBody>
      </p:sp>
      <p:sp>
        <p:nvSpPr>
          <p:cNvPr id="138" name="Google Shape;138;p5"/>
          <p:cNvSpPr txBox="1">
            <a:spLocks noGrp="1"/>
          </p:cNvSpPr>
          <p:nvPr>
            <p:ph type="body" idx="3"/>
          </p:nvPr>
        </p:nvSpPr>
        <p:spPr>
          <a:xfrm>
            <a:off x="553307" y="330248"/>
            <a:ext cx="4018693"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700"/>
              <a:buNone/>
            </a:pPr>
            <a:r>
              <a:rPr lang="sv-SE" sz="1700"/>
              <a:t>Kommunikation och hållbar utveckling</a:t>
            </a:r>
            <a:endParaRPr/>
          </a:p>
        </p:txBody>
      </p:sp>
      <p:pic>
        <p:nvPicPr>
          <p:cNvPr id="139" name="Google Shape;139;p5" descr="En bild som visar is, natur&#10;&#10;Beskrivning genererad med hög exakthet"/>
          <p:cNvPicPr preferRelativeResize="0"/>
          <p:nvPr/>
        </p:nvPicPr>
        <p:blipFill rotWithShape="1">
          <a:blip r:embed="rId3">
            <a:alphaModFix/>
          </a:blip>
          <a:srcRect/>
          <a:stretch/>
        </p:blipFill>
        <p:spPr>
          <a:xfrm>
            <a:off x="1065497" y="2194346"/>
            <a:ext cx="2428339" cy="3318730"/>
          </a:xfrm>
          <a:prstGeom prst="rect">
            <a:avLst/>
          </a:prstGeom>
          <a:noFill/>
          <a:ln>
            <a:noFill/>
          </a:ln>
        </p:spPr>
      </p:pic>
      <p:sp>
        <p:nvSpPr>
          <p:cNvPr id="140" name="Google Shape;140;p5"/>
          <p:cNvSpPr txBox="1"/>
          <p:nvPr/>
        </p:nvSpPr>
        <p:spPr>
          <a:xfrm>
            <a:off x="3747247" y="2422550"/>
            <a:ext cx="5396753"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A4A8E"/>
              </a:buClr>
              <a:buSzPts val="1800"/>
              <a:buFont typeface="Noto Sans Symbols"/>
              <a:buChar char="▪"/>
            </a:pPr>
            <a:r>
              <a:rPr lang="sv-SE" sz="1800" b="1" i="0" u="none" strike="noStrike" cap="none">
                <a:solidFill>
                  <a:srgbClr val="0A4A8E"/>
                </a:solidFill>
                <a:latin typeface="Calibri"/>
                <a:ea typeface="Calibri"/>
                <a:cs typeface="Calibri"/>
                <a:sym typeface="Calibri"/>
              </a:rPr>
              <a:t>Vad</a:t>
            </a:r>
            <a:r>
              <a:rPr lang="sv-SE" sz="1800" b="0" i="0" u="none" strike="noStrike" cap="none">
                <a:solidFill>
                  <a:srgbClr val="0A4A8E"/>
                </a:solidFill>
                <a:latin typeface="Calibri"/>
                <a:ea typeface="Calibri"/>
                <a:cs typeface="Calibri"/>
                <a:sym typeface="Calibri"/>
              </a:rPr>
              <a:t> skulle du kunna tänka dig göra?</a:t>
            </a:r>
            <a:endParaRPr/>
          </a:p>
          <a:p>
            <a:pPr marL="285750" marR="0" lvl="0" indent="-171450" algn="l" rtl="0">
              <a:spcBef>
                <a:spcPts val="0"/>
              </a:spcBef>
              <a:spcAft>
                <a:spcPts val="0"/>
              </a:spcAft>
              <a:buClr>
                <a:schemeClr val="dk1"/>
              </a:buClr>
              <a:buSzPts val="1800"/>
              <a:buFont typeface="Noto Sans Symbols"/>
              <a:buNone/>
            </a:pPr>
            <a:endParaRPr sz="1800" b="0" i="0" u="none" strike="noStrike" cap="none">
              <a:solidFill>
                <a:srgbClr val="0A4A8E"/>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0" i="0" u="none" strike="noStrike" cap="none">
              <a:solidFill>
                <a:srgbClr val="0A4A8E"/>
              </a:solidFill>
              <a:latin typeface="Calibri"/>
              <a:ea typeface="Calibri"/>
              <a:cs typeface="Calibri"/>
              <a:sym typeface="Calibri"/>
            </a:endParaRPr>
          </a:p>
          <a:p>
            <a:pPr marL="0" marR="0" lvl="0" indent="0" algn="l" rtl="0">
              <a:spcBef>
                <a:spcPts val="0"/>
              </a:spcBef>
              <a:spcAft>
                <a:spcPts val="0"/>
              </a:spcAft>
              <a:buNone/>
            </a:pPr>
            <a:endParaRPr sz="1800">
              <a:solidFill>
                <a:srgbClr val="0A4A8E"/>
              </a:solidFill>
              <a:latin typeface="Calibri"/>
              <a:ea typeface="Calibri"/>
              <a:cs typeface="Calibri"/>
              <a:sym typeface="Calibri"/>
            </a:endParaRPr>
          </a:p>
          <a:p>
            <a:pPr marL="285750" marR="0" lvl="0" indent="-285750" algn="l" rtl="0">
              <a:spcBef>
                <a:spcPts val="0"/>
              </a:spcBef>
              <a:spcAft>
                <a:spcPts val="0"/>
              </a:spcAft>
              <a:buClr>
                <a:srgbClr val="0A4A8E"/>
              </a:buClr>
              <a:buSzPts val="1800"/>
              <a:buFont typeface="Noto Sans Symbols"/>
              <a:buChar char="▪"/>
            </a:pPr>
            <a:r>
              <a:rPr lang="sv-SE" sz="1800">
                <a:solidFill>
                  <a:srgbClr val="0A4A8E"/>
                </a:solidFill>
                <a:latin typeface="Calibri"/>
                <a:ea typeface="Calibri"/>
                <a:cs typeface="Calibri"/>
                <a:sym typeface="Calibri"/>
              </a:rPr>
              <a:t>Behov: </a:t>
            </a:r>
            <a:r>
              <a:rPr lang="sv-SE" sz="1800" b="1">
                <a:solidFill>
                  <a:srgbClr val="0A4A8E"/>
                </a:solidFill>
                <a:latin typeface="Calibri"/>
                <a:ea typeface="Calibri"/>
                <a:cs typeface="Calibri"/>
                <a:sym typeface="Calibri"/>
              </a:rPr>
              <a:t>Jag vill detta för att….</a:t>
            </a:r>
            <a:endParaRPr/>
          </a:p>
          <a:p>
            <a:pPr marL="285750" marR="0" lvl="0" indent="-171450" algn="l" rtl="0">
              <a:spcBef>
                <a:spcPts val="0"/>
              </a:spcBef>
              <a:spcAft>
                <a:spcPts val="0"/>
              </a:spcAft>
              <a:buClr>
                <a:schemeClr val="dk1"/>
              </a:buClr>
              <a:buSzPts val="1800"/>
              <a:buFont typeface="Noto Sans Symbols"/>
              <a:buNone/>
            </a:pPr>
            <a:endParaRPr sz="1800">
              <a:solidFill>
                <a:srgbClr val="0A4A8E"/>
              </a:solidFill>
              <a:latin typeface="Calibri"/>
              <a:ea typeface="Calibri"/>
              <a:cs typeface="Calibri"/>
              <a:sym typeface="Calibri"/>
            </a:endParaRPr>
          </a:p>
          <a:p>
            <a:pPr marL="285750" marR="0" lvl="0" indent="-285750" algn="l" rtl="0">
              <a:spcBef>
                <a:spcPts val="0"/>
              </a:spcBef>
              <a:spcAft>
                <a:spcPts val="0"/>
              </a:spcAft>
              <a:buClr>
                <a:srgbClr val="0A4A8E"/>
              </a:buClr>
              <a:buSzPts val="1800"/>
              <a:buFont typeface="Noto Sans Symbols"/>
              <a:buChar char="▪"/>
            </a:pPr>
            <a:r>
              <a:rPr lang="sv-SE" sz="1800">
                <a:solidFill>
                  <a:srgbClr val="0A4A8E"/>
                </a:solidFill>
                <a:latin typeface="Calibri"/>
                <a:ea typeface="Calibri"/>
                <a:cs typeface="Calibri"/>
                <a:sym typeface="Calibri"/>
              </a:rPr>
              <a:t>Värderingar: </a:t>
            </a:r>
            <a:r>
              <a:rPr lang="sv-SE" sz="1800" b="1">
                <a:solidFill>
                  <a:srgbClr val="0A4A8E"/>
                </a:solidFill>
                <a:latin typeface="Calibri"/>
                <a:ea typeface="Calibri"/>
                <a:cs typeface="Calibri"/>
                <a:sym typeface="Calibri"/>
              </a:rPr>
              <a:t>Jag tycker att detta är viktigt därför att…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41" name="Google Shape;141;p5"/>
          <p:cNvCxnSpPr/>
          <p:nvPr/>
        </p:nvCxnSpPr>
        <p:spPr>
          <a:xfrm>
            <a:off x="786809" y="3200400"/>
            <a:ext cx="7889358" cy="0"/>
          </a:xfrm>
          <a:prstGeom prst="straightConnector1">
            <a:avLst/>
          </a:prstGeom>
          <a:noFill/>
          <a:ln w="9525" cap="flat" cmpd="sng">
            <a:solidFill>
              <a:schemeClr val="accent5"/>
            </a:solidFill>
            <a:prstDash val="dash"/>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idx="4294967295"/>
          </p:nvPr>
        </p:nvSpPr>
        <p:spPr>
          <a:xfrm>
            <a:off x="1808162" y="4565650"/>
            <a:ext cx="5730875" cy="81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Calibri"/>
              <a:buNone/>
            </a:pPr>
            <a:r>
              <a:rPr lang="sv-SE" sz="3959"/>
              <a:t> Läs gärna mer på:</a:t>
            </a:r>
            <a:br>
              <a:rPr lang="sv-SE" sz="3959"/>
            </a:br>
            <a:r>
              <a:rPr lang="sv-SE" sz="3959"/>
              <a:t>www.motivationslyftet.se</a:t>
            </a:r>
            <a:endParaRPr/>
          </a:p>
        </p:txBody>
      </p:sp>
      <p:pic>
        <p:nvPicPr>
          <p:cNvPr id="148" name="Google Shape;148;p6"/>
          <p:cNvPicPr preferRelativeResize="0">
            <a:picLocks noGrp="1"/>
          </p:cNvPicPr>
          <p:nvPr>
            <p:ph type="body" idx="4294967295"/>
          </p:nvPr>
        </p:nvPicPr>
        <p:blipFill rotWithShape="1">
          <a:blip r:embed="rId3">
            <a:alphaModFix/>
          </a:blip>
          <a:srcRect/>
          <a:stretch/>
        </p:blipFill>
        <p:spPr>
          <a:xfrm>
            <a:off x="815974" y="1460500"/>
            <a:ext cx="7715250" cy="1835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Bildspel på skärmen (4:3)</PresentationFormat>
  <Paragraphs>77</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Noto Sans Symbols</vt:lpstr>
      <vt:lpstr>Office Theme</vt:lpstr>
      <vt:lpstr>PowerPoint-presentation</vt:lpstr>
      <vt:lpstr> Förmågor som tränas denna termin: </vt:lpstr>
      <vt:lpstr>Stöd i styrdokumenten</vt:lpstr>
      <vt:lpstr>Att kommunicera och samarbeta för ett hållbart samhälle</vt:lpstr>
      <vt:lpstr> Att ta ett personligt och gemensamt ansvar för en hållbar utveckling</vt:lpstr>
      <vt:lpstr> Läs gärna mer på: www.motivationslyftet.se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Wenngren (Consultant)</dc:creator>
  <cp:lastModifiedBy>Katrin</cp:lastModifiedBy>
  <cp:revision>1</cp:revision>
  <dcterms:created xsi:type="dcterms:W3CDTF">2017-11-28T14:55:51Z</dcterms:created>
  <dcterms:modified xsi:type="dcterms:W3CDTF">2019-08-15T12:58:39Z</dcterms:modified>
</cp:coreProperties>
</file>