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7UHTbmgUqg/DrN6dXztFTrFAt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118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v.wikipedia.org/w/index.php?title=Spencer_Silver&amp;action=edit&amp;redlink=1"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sv.wikipedia.org/wiki/1977" TargetMode="External"/><Relationship Id="rId4" Type="http://schemas.openxmlformats.org/officeDocument/2006/relationships/hyperlink" Target="https://sv.wikipedia.org/w/index.php?title=Arthur_Fry&amp;action=edit&amp;redlink=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Förklara att Motivationslyftet handlar om att: </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sv-SE"/>
              <a:t>Rusta eleverna inför framtiden där eleverna får träna och utveckla både kognitiva och icke-kognitiva förmågor</a:t>
            </a:r>
            <a:endParaRPr/>
          </a:p>
          <a:p>
            <a:pPr marL="228600" lvl="0" indent="-228600" algn="l" rtl="0">
              <a:spcBef>
                <a:spcPts val="0"/>
              </a:spcBef>
              <a:spcAft>
                <a:spcPts val="0"/>
              </a:spcAft>
              <a:buClr>
                <a:schemeClr val="dk1"/>
              </a:buClr>
              <a:buSzPts val="1200"/>
              <a:buFont typeface="Calibri"/>
              <a:buAutoNum type="arabicPeriod"/>
            </a:pPr>
            <a:r>
              <a:rPr lang="sv-SE"/>
              <a:t>Syftet med Motivationslyftet är att eleverna får verktyg för att må bra och prestera – nu och i framtiden. </a:t>
            </a:r>
            <a:endParaRPr/>
          </a:p>
          <a:p>
            <a:pPr marL="228600" lvl="0" indent="-228600" algn="l" rtl="0">
              <a:spcBef>
                <a:spcPts val="0"/>
              </a:spcBef>
              <a:spcAft>
                <a:spcPts val="0"/>
              </a:spcAft>
              <a:buClr>
                <a:schemeClr val="dk1"/>
              </a:buClr>
              <a:buSzPts val="1200"/>
              <a:buFont typeface="Calibri"/>
              <a:buAutoNum type="arabicPeriod"/>
            </a:pPr>
            <a:r>
              <a:rPr lang="sv-SE"/>
              <a:t>Förmågorna tränas kontinuerligt på mentorstid och i olika ämnen där </a:t>
            </a:r>
            <a:r>
              <a:rPr lang="sv-SE" sz="1200" b="0" i="0" u="none" strike="noStrike">
                <a:solidFill>
                  <a:schemeClr val="dk1"/>
                </a:solidFill>
                <a:latin typeface="Calibri"/>
                <a:ea typeface="Calibri"/>
                <a:cs typeface="Calibri"/>
                <a:sym typeface="Calibri"/>
              </a:rPr>
              <a:t>eleverna får ta del av fakta och forskning och arbetar med detta både individuellt och i grupp. Kunskaperna befästs genom olika arbetssätt och praktisk-estetisk inslag, t ex bilder.</a:t>
            </a:r>
            <a:endParaRPr b="0"/>
          </a:p>
          <a:p>
            <a:pPr marL="0" lvl="0" indent="0" algn="l" rtl="0">
              <a:spcBef>
                <a:spcPts val="0"/>
              </a:spcBef>
              <a:spcAft>
                <a:spcPts val="0"/>
              </a:spcAft>
              <a:buNone/>
            </a:pPr>
            <a:endParaRPr/>
          </a:p>
        </p:txBody>
      </p:sp>
      <p:sp>
        <p:nvSpPr>
          <p:cNvPr id="102" name="Google Shape;1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FDB409"/>
              </a:buClr>
              <a:buSzPts val="200"/>
              <a:buFont typeface="Arial"/>
              <a:buNone/>
            </a:pPr>
            <a:r>
              <a:rPr lang="sv-SE" sz="800" i="0" u="none" strike="noStrike" cap="none">
                <a:solidFill>
                  <a:schemeClr val="dk1"/>
                </a:solidFill>
              </a:rPr>
              <a:t>Allt vi tänker, känner och gör utgår på ett eller annat sätt ifrån vår hjärna. Denna termin handlar arbetet om att skapa bästa tänkbara förutsättningar för inlärning och utveckling. Hjärnan behöver sömn, mat och motion för att fungera. Den behöver också hållas igång, tränas, aktiveras och utmanas – både för att komma ihåg det vi redan har lärt oss, men också för att utvecklas vidare.</a:t>
            </a:r>
            <a:endParaRPr/>
          </a:p>
          <a:p>
            <a:pPr marL="0" marR="0" lvl="0" indent="0" algn="l" rtl="0">
              <a:lnSpc>
                <a:spcPct val="115000"/>
              </a:lnSpc>
              <a:spcBef>
                <a:spcPts val="0"/>
              </a:spcBef>
              <a:spcAft>
                <a:spcPts val="0"/>
              </a:spcAft>
              <a:buClr>
                <a:srgbClr val="FDB409"/>
              </a:buClr>
              <a:buSzPts val="200"/>
              <a:buFont typeface="Arial"/>
              <a:buNone/>
            </a:pPr>
            <a:endParaRPr sz="800" i="0" u="none" strike="noStrike" cap="none">
              <a:solidFill>
                <a:schemeClr val="dk1"/>
              </a:solidFill>
            </a:endParaRPr>
          </a:p>
          <a:p>
            <a:pPr marL="0" marR="0" lvl="0" indent="0" algn="l" rtl="0">
              <a:lnSpc>
                <a:spcPct val="115000"/>
              </a:lnSpc>
              <a:spcBef>
                <a:spcPts val="0"/>
              </a:spcBef>
              <a:spcAft>
                <a:spcPts val="0"/>
              </a:spcAft>
              <a:buClr>
                <a:srgbClr val="FDB409"/>
              </a:buClr>
              <a:buSzPts val="250"/>
              <a:buFont typeface="Arial"/>
              <a:buNone/>
            </a:pPr>
            <a:r>
              <a:rPr lang="sv-SE" sz="1200"/>
              <a:t>Denna termin tränar vi dessa förmågor:</a:t>
            </a:r>
            <a:endParaRPr/>
          </a:p>
          <a:p>
            <a:pPr marL="0" marR="0" lvl="0" indent="0" algn="l" rtl="0">
              <a:lnSpc>
                <a:spcPct val="115000"/>
              </a:lnSpc>
              <a:spcBef>
                <a:spcPts val="0"/>
              </a:spcBef>
              <a:spcAft>
                <a:spcPts val="0"/>
              </a:spcAft>
              <a:buClr>
                <a:srgbClr val="FDB409"/>
              </a:buClr>
              <a:buSzPts val="300"/>
              <a:buFont typeface="Arial"/>
              <a:buNone/>
            </a:pPr>
            <a:endParaRPr sz="1200" b="1"/>
          </a:p>
          <a:p>
            <a:pPr marL="0" marR="0" lvl="0" indent="0" algn="l" rtl="0">
              <a:lnSpc>
                <a:spcPct val="115000"/>
              </a:lnSpc>
              <a:spcBef>
                <a:spcPts val="0"/>
              </a:spcBef>
              <a:spcAft>
                <a:spcPts val="0"/>
              </a:spcAft>
              <a:buClr>
                <a:srgbClr val="FDB409"/>
              </a:buClr>
              <a:buSzPts val="300"/>
              <a:buFont typeface="Arial"/>
              <a:buNone/>
            </a:pPr>
            <a:r>
              <a:rPr lang="sv-SE" sz="1200" b="1"/>
              <a:t>ATT FÖRSTÅ KOPPLINGEN MELLAN VÅRA BEHOV OCH VÅR MOTIVATION</a:t>
            </a:r>
            <a:endParaRPr/>
          </a:p>
          <a:p>
            <a:pPr marL="0" lvl="0" indent="0" algn="l" rtl="0">
              <a:lnSpc>
                <a:spcPct val="115000"/>
              </a:lnSpc>
              <a:spcBef>
                <a:spcPts val="0"/>
              </a:spcBef>
              <a:spcAft>
                <a:spcPts val="0"/>
              </a:spcAft>
              <a:buClr>
                <a:schemeClr val="dk1"/>
              </a:buClr>
              <a:buSzPts val="1200"/>
              <a:buFont typeface="Calibri"/>
              <a:buNone/>
            </a:pPr>
            <a:r>
              <a:rPr lang="sv-SE" sz="1200"/>
              <a:t>•   Att  uppmärksamma och förstå våra grundläggande behov</a:t>
            </a:r>
            <a:endParaRPr/>
          </a:p>
          <a:p>
            <a:pPr marL="0" marR="0" lvl="0" indent="0" algn="l" rtl="0">
              <a:lnSpc>
                <a:spcPct val="115000"/>
              </a:lnSpc>
              <a:spcBef>
                <a:spcPts val="0"/>
              </a:spcBef>
              <a:spcAft>
                <a:spcPts val="0"/>
              </a:spcAft>
              <a:buClr>
                <a:schemeClr val="dk1"/>
              </a:buClr>
              <a:buSzPts val="1200"/>
              <a:buFont typeface="Calibri"/>
              <a:buNone/>
            </a:pPr>
            <a:r>
              <a:rPr lang="sv-SE" sz="1200"/>
              <a:t>•   </a:t>
            </a:r>
            <a:r>
              <a:rPr lang="sv-SE" sz="1200" b="0" i="0" u="none" strike="noStrike" cap="none">
                <a:solidFill>
                  <a:srgbClr val="000000"/>
                </a:solidFill>
                <a:latin typeface="Calibri"/>
                <a:ea typeface="Calibri"/>
                <a:cs typeface="Calibri"/>
                <a:sym typeface="Calibri"/>
              </a:rPr>
              <a:t>Att träna på att ge sig själv rätt förutsättningar så som rätt kost, motion och vila.</a:t>
            </a:r>
            <a:endParaRPr sz="1200"/>
          </a:p>
          <a:p>
            <a:pPr marL="0" lvl="0" indent="0" algn="l" rtl="0">
              <a:lnSpc>
                <a:spcPct val="115000"/>
              </a:lnSpc>
              <a:spcBef>
                <a:spcPts val="0"/>
              </a:spcBef>
              <a:spcAft>
                <a:spcPts val="0"/>
              </a:spcAft>
              <a:buClr>
                <a:schemeClr val="dk1"/>
              </a:buClr>
              <a:buSzPts val="1200"/>
              <a:buFont typeface="Calibri"/>
              <a:buNone/>
            </a:pPr>
            <a:endParaRPr sz="1200"/>
          </a:p>
          <a:p>
            <a:pPr marL="0" marR="0" lvl="0" indent="0" algn="l" rtl="0">
              <a:lnSpc>
                <a:spcPct val="115000"/>
              </a:lnSpc>
              <a:spcBef>
                <a:spcPts val="0"/>
              </a:spcBef>
              <a:spcAft>
                <a:spcPts val="0"/>
              </a:spcAft>
              <a:buClr>
                <a:schemeClr val="dk1"/>
              </a:buClr>
              <a:buSzPts val="1200"/>
              <a:buFont typeface="Calibri"/>
              <a:buNone/>
            </a:pPr>
            <a:r>
              <a:rPr lang="sv-SE" sz="1200" b="1"/>
              <a:t>ATT UTVECKLA STRATEGIER FÖR INLÄRNING</a:t>
            </a:r>
            <a:endParaRPr/>
          </a:p>
          <a:p>
            <a:pPr marL="0" marR="0" lvl="0" indent="0" algn="l" rtl="0">
              <a:lnSpc>
                <a:spcPct val="115000"/>
              </a:lnSpc>
              <a:spcBef>
                <a:spcPts val="0"/>
              </a:spcBef>
              <a:spcAft>
                <a:spcPts val="0"/>
              </a:spcAft>
              <a:buClr>
                <a:schemeClr val="dk1"/>
              </a:buClr>
              <a:buSzPts val="1200"/>
              <a:buFont typeface="Calibri"/>
              <a:buNone/>
            </a:pPr>
            <a:r>
              <a:rPr lang="sv-SE" sz="1200"/>
              <a:t>•   </a:t>
            </a:r>
            <a:r>
              <a:rPr lang="sv-SE" sz="1200" b="0" i="0" u="none" strike="noStrike" cap="none">
                <a:solidFill>
                  <a:srgbClr val="000000"/>
                </a:solidFill>
                <a:latin typeface="Calibri"/>
                <a:ea typeface="Calibri"/>
                <a:cs typeface="Calibri"/>
                <a:sym typeface="Calibri"/>
              </a:rPr>
              <a:t>Att förstå hur hjärnan fungerar när det gäller minne och inlärning</a:t>
            </a:r>
            <a:endParaRPr sz="1200"/>
          </a:p>
          <a:p>
            <a:pPr marL="0" marR="0" lvl="0" indent="0" algn="l" rtl="0">
              <a:lnSpc>
                <a:spcPct val="115000"/>
              </a:lnSpc>
              <a:spcBef>
                <a:spcPts val="0"/>
              </a:spcBef>
              <a:spcAft>
                <a:spcPts val="0"/>
              </a:spcAft>
              <a:buClr>
                <a:schemeClr val="dk1"/>
              </a:buClr>
              <a:buSzPts val="1200"/>
              <a:buFont typeface="Calibri"/>
              <a:buNone/>
            </a:pPr>
            <a:r>
              <a:rPr lang="sv-SE" sz="1200"/>
              <a:t>•   </a:t>
            </a:r>
            <a:r>
              <a:rPr lang="sv-SE" sz="1200" b="0" i="0" u="none" strike="noStrike" cap="none">
                <a:solidFill>
                  <a:srgbClr val="000000"/>
                </a:solidFill>
                <a:latin typeface="Calibri"/>
                <a:ea typeface="Calibri"/>
                <a:cs typeface="Calibri"/>
                <a:sym typeface="Calibri"/>
              </a:rPr>
              <a:t>Att förstå hur t ex musik, bild, rörelse, litteratur, problemlösning och att utvidga sin komfortzon utvecklar och trimmar hjärnan</a:t>
            </a:r>
            <a:endParaRPr/>
          </a:p>
          <a:p>
            <a:pPr marL="0" marR="0" lvl="0" indent="0" algn="l" rtl="0">
              <a:lnSpc>
                <a:spcPct val="115000"/>
              </a:lnSpc>
              <a:spcBef>
                <a:spcPts val="0"/>
              </a:spcBef>
              <a:spcAft>
                <a:spcPts val="0"/>
              </a:spcAft>
              <a:buClr>
                <a:schemeClr val="dk1"/>
              </a:buClr>
              <a:buSzPts val="1200"/>
              <a:buFont typeface="Calibri"/>
              <a:buNone/>
            </a:pPr>
            <a:r>
              <a:rPr lang="sv-SE" sz="1200"/>
              <a:t>•   </a:t>
            </a:r>
            <a:r>
              <a:rPr lang="sv-SE" sz="1200" b="0" i="0" u="none" strike="noStrike" cap="none">
                <a:solidFill>
                  <a:srgbClr val="000000"/>
                </a:solidFill>
                <a:latin typeface="Calibri"/>
                <a:ea typeface="Calibri"/>
                <a:cs typeface="Calibri"/>
                <a:sym typeface="Calibri"/>
              </a:rPr>
              <a:t>Att lära sig att ta hjälp av planeringar och handlingsplaner</a:t>
            </a:r>
            <a:endParaRPr/>
          </a:p>
          <a:p>
            <a:pPr marL="0" lvl="0" indent="0" algn="l" rtl="0">
              <a:lnSpc>
                <a:spcPct val="115000"/>
              </a:lnSpc>
              <a:spcBef>
                <a:spcPts val="0"/>
              </a:spcBef>
              <a:spcAft>
                <a:spcPts val="0"/>
              </a:spcAft>
              <a:buClr>
                <a:schemeClr val="dk1"/>
              </a:buClr>
              <a:buSzPts val="1200"/>
              <a:buFont typeface="Calibri"/>
              <a:buNone/>
            </a:pPr>
            <a:endParaRPr sz="1200"/>
          </a:p>
          <a:p>
            <a:pPr marL="0" lvl="0" indent="0" algn="l" rtl="0">
              <a:lnSpc>
                <a:spcPct val="115000"/>
              </a:lnSpc>
              <a:spcBef>
                <a:spcPts val="0"/>
              </a:spcBef>
              <a:spcAft>
                <a:spcPts val="0"/>
              </a:spcAft>
              <a:buClr>
                <a:schemeClr val="dk1"/>
              </a:buClr>
              <a:buSzPts val="1200"/>
              <a:buFont typeface="Calibri"/>
              <a:buNone/>
            </a:pPr>
            <a:r>
              <a:rPr lang="sv-SE" sz="1200" b="1"/>
              <a:t>ATT HANTERA MOTGÅNGAR OCH SE KREATIVA LÖSNINGAR</a:t>
            </a:r>
            <a:endParaRPr/>
          </a:p>
          <a:p>
            <a:pPr marL="171450" marR="0" lvl="0" indent="-171450" algn="l" rtl="0">
              <a:lnSpc>
                <a:spcPct val="150000"/>
              </a:lnSpc>
              <a:spcBef>
                <a:spcPts val="1200"/>
              </a:spcBef>
              <a:spcAft>
                <a:spcPts val="0"/>
              </a:spcAft>
              <a:buClr>
                <a:srgbClr val="000000"/>
              </a:buClr>
              <a:buSzPts val="1200"/>
              <a:buFont typeface="Arial"/>
              <a:buChar char="•"/>
            </a:pPr>
            <a:r>
              <a:rPr lang="sv-SE" sz="1200" b="0" i="0" u="none" strike="noStrike" cap="none">
                <a:solidFill>
                  <a:srgbClr val="000000"/>
                </a:solidFill>
                <a:latin typeface="Calibri"/>
                <a:ea typeface="Calibri"/>
                <a:cs typeface="Calibri"/>
                <a:sym typeface="Calibri"/>
              </a:rPr>
              <a:t>Att träna förmågan att utvärdera resultat och situationer samt se saker i ett större perspektiv.</a:t>
            </a:r>
            <a:endParaRPr/>
          </a:p>
          <a:p>
            <a:pPr marL="0" marR="0" lvl="0" indent="0" algn="l" rtl="0">
              <a:lnSpc>
                <a:spcPct val="150000"/>
              </a:lnSpc>
              <a:spcBef>
                <a:spcPts val="1200"/>
              </a:spcBef>
              <a:spcAft>
                <a:spcPts val="0"/>
              </a:spcAft>
              <a:buClr>
                <a:schemeClr val="dk1"/>
              </a:buClr>
              <a:buSzPts val="1200"/>
              <a:buFont typeface="Calibri"/>
              <a:buNone/>
            </a:pPr>
            <a:r>
              <a:rPr lang="sv-SE" sz="1200"/>
              <a:t>•  </a:t>
            </a:r>
            <a:r>
              <a:rPr lang="sv-SE" sz="1200" b="0" i="0" u="none" strike="noStrike" cap="none">
                <a:solidFill>
                  <a:srgbClr val="000000"/>
                </a:solidFill>
                <a:latin typeface="Calibri"/>
                <a:ea typeface="Calibri"/>
                <a:cs typeface="Calibri"/>
                <a:sym typeface="Calibri"/>
              </a:rPr>
              <a:t>Att kunna följa upp och justera beslut och välja nya vägar vid behov</a:t>
            </a:r>
            <a:endParaRPr/>
          </a:p>
          <a:p>
            <a:pPr marL="171450" marR="0" lvl="0" indent="-171450" algn="l" rtl="0">
              <a:lnSpc>
                <a:spcPct val="150000"/>
              </a:lnSpc>
              <a:spcBef>
                <a:spcPts val="1200"/>
              </a:spcBef>
              <a:spcAft>
                <a:spcPts val="0"/>
              </a:spcAft>
              <a:buClr>
                <a:srgbClr val="000000"/>
              </a:buClr>
              <a:buSzPts val="1200"/>
              <a:buFont typeface="Arial"/>
              <a:buChar char="•"/>
            </a:pPr>
            <a:r>
              <a:rPr lang="sv-SE" sz="1200" b="0" i="0" u="none" strike="noStrike" cap="none">
                <a:solidFill>
                  <a:srgbClr val="000000"/>
                </a:solidFill>
                <a:latin typeface="Calibri"/>
                <a:ea typeface="Calibri"/>
                <a:cs typeface="Calibri"/>
                <a:sym typeface="Calibri"/>
              </a:rPr>
              <a:t>Att förstå hur vi kan plugga mer effektivt, t ex genom kunskap om stresshantering</a:t>
            </a:r>
            <a:br>
              <a:rPr lang="sv-SE" sz="1200" b="0" i="0" u="none" strike="noStrike" cap="none">
                <a:solidFill>
                  <a:schemeClr val="dk1"/>
                </a:solidFill>
                <a:latin typeface="Calibri"/>
                <a:ea typeface="Calibri"/>
                <a:cs typeface="Calibri"/>
                <a:sym typeface="Calibri"/>
              </a:rPr>
            </a:br>
            <a:endParaRPr/>
          </a:p>
        </p:txBody>
      </p:sp>
      <p:sp>
        <p:nvSpPr>
          <p:cNvPr id="109" name="Google Shape;1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Vårt utbildningsprogram bygger på skolans styrdokument läroplanen och barnkonventionen och FNs globala hållbarhetsmål.</a:t>
            </a:r>
            <a:endParaRPr b="0"/>
          </a:p>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Här kan ni se några av de övergripande målen i kap 1-2 ur Lgr11, som vi jobbar med denna termin.</a:t>
            </a:r>
            <a:endParaRPr b="0"/>
          </a:p>
          <a:p>
            <a:pPr marL="0" lvl="0" indent="0" algn="l" rtl="0">
              <a:spcBef>
                <a:spcPts val="0"/>
              </a:spcBef>
              <a:spcAft>
                <a:spcPts val="0"/>
              </a:spcAft>
              <a:buNone/>
            </a:pPr>
            <a:br>
              <a:rPr lang="sv-SE" b="0"/>
            </a:br>
            <a:endParaRPr/>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50"/>
              <a:buFont typeface="Arial"/>
              <a:buNone/>
            </a:pPr>
            <a:r>
              <a:rPr lang="sv-SE" sz="1200"/>
              <a:t>Det finns en koppling mellan vår motivation och hur väl våra personliga behov är uppfyllda. Mat, vatten och sömn är våra grundläggande behov. För att vi skall kunna prestera och må bra behöver vi även motion och också känna trygghet, glädje, lugn i oss själva och med vår omgivning. </a:t>
            </a:r>
            <a:endParaRPr sz="1200" b="0" i="0" u="none" strike="noStrike" cap="none">
              <a:solidFill>
                <a:schemeClr val="dk1"/>
              </a:solidFill>
              <a:latin typeface="Calibri"/>
              <a:ea typeface="Calibri"/>
              <a:cs typeface="Calibri"/>
              <a:sym typeface="Calibri"/>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Känner du igen något av dessa symtom på din ungdom eller hos dig själv? Om ja…då kan det vara sömnbrist. Sömn är livsviktigt för vår återhämtningsfunktion och långsiktiga hälsa. Forskare vid Uppsala Universitet har även hittat ett samband mellan sömnbrist och underkända betyg. Vi behöver tillsammans med er vårdnadshavare hjälpa era ungdomar att förstå vikten av sömn för att lyckas i skolan. </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sv-SE" sz="1200" b="0" i="1" u="none" strike="noStrike">
                <a:solidFill>
                  <a:schemeClr val="dk1"/>
                </a:solidFill>
                <a:latin typeface="Calibri"/>
                <a:ea typeface="Calibri"/>
                <a:cs typeface="Calibri"/>
                <a:sym typeface="Calibri"/>
              </a:rPr>
              <a:t>Övning:</a:t>
            </a:r>
            <a:endParaRPr/>
          </a:p>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Dela ut några post-it-lappar. Diskutera med grannen bredvid dig om bra sömntips eller sömnrutiner. </a:t>
            </a:r>
            <a:endParaRPr/>
          </a:p>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Skriv ned era tips på post-it-lapparna. Sammanfatta diskussionen och lyft fram goda råd. Sätt upp post-it-lapparna, så att ungdomarna kan ta del av dem senare.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b="0"/>
          </a:p>
          <a:p>
            <a:pPr marL="0" lvl="0" indent="0" algn="l" rtl="0">
              <a:spcBef>
                <a:spcPts val="0"/>
              </a:spcBef>
              <a:spcAft>
                <a:spcPts val="0"/>
              </a:spcAft>
              <a:buNone/>
            </a:pPr>
            <a:br>
              <a:rPr lang="sv-SE" b="0"/>
            </a:br>
            <a:endParaRPr sz="1200" b="0" i="0" u="none" strike="noStrike" cap="none">
              <a:solidFill>
                <a:schemeClr val="dk1"/>
              </a:solidFill>
              <a:latin typeface="Calibri"/>
              <a:ea typeface="Calibri"/>
              <a:cs typeface="Calibri"/>
              <a:sym typeface="Calibri"/>
            </a:endParaRPr>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Nästa förmåga är att skapa förutsättningar för inlärning och utveckling.  För det första behöver vi veta hur hjärnan utvecklas, hur vi lär oss saker för att förstå och faktiskt kunna använda vår fulla potential. Hjärnan mår bra och fortsätter att utvecklas om vi underhåller och utvecklar den.  Här ser ni några olika sätt på hur vi kan skapa fler kopplingar i vår hjärna.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sv-SE" sz="1200" b="0" i="0" u="none" strike="noStrike">
                <a:solidFill>
                  <a:schemeClr val="dk1"/>
                </a:solidFill>
                <a:latin typeface="Calibri"/>
                <a:ea typeface="Calibri"/>
                <a:cs typeface="Calibri"/>
                <a:sym typeface="Calibri"/>
              </a:rPr>
              <a:t>Utvidga komfortzonen genom små förändringar eller prova något nytt</a:t>
            </a:r>
            <a:endParaRPr/>
          </a:p>
          <a:p>
            <a:pPr marL="171450" lvl="0" indent="-171450" algn="l" rtl="0">
              <a:spcBef>
                <a:spcPts val="0"/>
              </a:spcBef>
              <a:spcAft>
                <a:spcPts val="0"/>
              </a:spcAft>
              <a:buClr>
                <a:schemeClr val="dk1"/>
              </a:buClr>
              <a:buSzPts val="1200"/>
              <a:buFont typeface="Arial"/>
              <a:buChar char="•"/>
            </a:pPr>
            <a:r>
              <a:rPr lang="sv-SE" sz="1200" b="0" i="0" u="none" strike="noStrike">
                <a:solidFill>
                  <a:schemeClr val="dk1"/>
                </a:solidFill>
                <a:latin typeface="Calibri"/>
                <a:ea typeface="Calibri"/>
                <a:cs typeface="Calibri"/>
                <a:sym typeface="Calibri"/>
              </a:rPr>
              <a:t>Träna komplexa rörelser genom t ex dans</a:t>
            </a:r>
            <a:endParaRPr/>
          </a:p>
          <a:p>
            <a:pPr marL="171450" lvl="0" indent="-171450" algn="l" rtl="0">
              <a:spcBef>
                <a:spcPts val="0"/>
              </a:spcBef>
              <a:spcAft>
                <a:spcPts val="0"/>
              </a:spcAft>
              <a:buClr>
                <a:schemeClr val="dk1"/>
              </a:buClr>
              <a:buSzPts val="1200"/>
              <a:buFont typeface="Arial"/>
              <a:buChar char="•"/>
            </a:pPr>
            <a:r>
              <a:rPr lang="sv-SE" sz="1200" b="0" i="0" u="none" strike="noStrike">
                <a:solidFill>
                  <a:schemeClr val="dk1"/>
                </a:solidFill>
                <a:latin typeface="Calibri"/>
                <a:ea typeface="Calibri"/>
                <a:cs typeface="Calibri"/>
                <a:sym typeface="Calibri"/>
              </a:rPr>
              <a:t>Träna upp kreativitet och arbetsminne genom att spela instrument eller måla</a:t>
            </a:r>
            <a:endParaRPr/>
          </a:p>
          <a:p>
            <a:pPr marL="171450" lvl="0" indent="-171450" algn="l" rtl="0">
              <a:spcBef>
                <a:spcPts val="0"/>
              </a:spcBef>
              <a:spcAft>
                <a:spcPts val="0"/>
              </a:spcAft>
              <a:buClr>
                <a:schemeClr val="dk1"/>
              </a:buClr>
              <a:buSzPts val="1200"/>
              <a:buFont typeface="Arial"/>
              <a:buChar char="•"/>
            </a:pPr>
            <a:r>
              <a:rPr lang="sv-SE" sz="1200" b="0" i="0" u="none" strike="noStrike">
                <a:solidFill>
                  <a:schemeClr val="dk1"/>
                </a:solidFill>
                <a:latin typeface="Calibri"/>
                <a:ea typeface="Calibri"/>
                <a:cs typeface="Calibri"/>
                <a:sym typeface="Calibri"/>
              </a:rPr>
              <a:t>Läs böcker och träna upp fantasin, kreativiteten och visualiseringsförmågan.</a:t>
            </a:r>
            <a:endParaRPr sz="1000">
              <a:solidFill>
                <a:schemeClr val="dk1"/>
              </a:solidFill>
            </a:endParaRPr>
          </a:p>
          <a:p>
            <a:pPr marL="0" marR="0" lvl="0" indent="0" algn="l" rtl="0">
              <a:spcBef>
                <a:spcPts val="0"/>
              </a:spcBef>
              <a:spcAft>
                <a:spcPts val="0"/>
              </a:spcAft>
              <a:buClr>
                <a:schemeClr val="dk1"/>
              </a:buClr>
              <a:buSzPts val="250"/>
              <a:buFont typeface="Arial"/>
              <a:buNone/>
            </a:pPr>
            <a:endParaRPr sz="1200" b="0" i="0" u="none" strike="noStrike" cap="none">
              <a:solidFill>
                <a:schemeClr val="dk1"/>
              </a:solidFill>
              <a:latin typeface="Calibri"/>
              <a:ea typeface="Calibri"/>
              <a:cs typeface="Calibri"/>
              <a:sym typeface="Calibri"/>
            </a:endParaRPr>
          </a:p>
        </p:txBody>
      </p:sp>
      <p:sp>
        <p:nvSpPr>
          <p:cNvPr id="143" name="Google Shape;1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Att ge eleverna goda förutsättningar för inlärning handlar också om att utveckla strategier för inlärning. Eleverna får testa olika studiestrategier som är effektiva enligt senare forskning om stresshantering och hur hjärnan lagrar sina minnen. På denna bild ser ni några bilder som symboliserar några strategier och verktyg som eleverna provar i syfte att utveckla sina studiestrategier: tidsplanering, göra listor och prioritera, handlingsplaner (bland annat MUTTRA, skattkistan samt visualisering)</a:t>
            </a:r>
            <a:endParaRPr/>
          </a:p>
          <a:p>
            <a:pPr marL="0" lvl="0" indent="0" algn="l" rtl="0">
              <a:spcBef>
                <a:spcPts val="0"/>
              </a:spcBef>
              <a:spcAft>
                <a:spcPts val="0"/>
              </a:spcAft>
              <a:buNone/>
            </a:pPr>
            <a:endParaRPr b="0"/>
          </a:p>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Strategierna och verktygen används för att bland annat öka elevernas struktur, träna på att hålla fokus och minska stressen så att de får bättre kontroll över sitt arbete. Strategierna bygger även på hur minnen skapas och vi arbetar med visuella verktyg – bilder – så som exempelvis skattkistan. Skattkistan används som ett konkret verktyg i utvecklingssamtalen – där eleven själv påverkar och sätter upp sina mål och dessutom ligger fokus på vad eleven själv kan påverka för att kunna nå både kortsiktiga och långsiktiga mål, samt vad de behöver hjälp med – det som ligger utanför deras skattkista.</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b="0"/>
          </a:p>
          <a:p>
            <a:pPr marL="0" lvl="0" indent="0" algn="l" rtl="0">
              <a:spcBef>
                <a:spcPts val="0"/>
              </a:spcBef>
              <a:spcAft>
                <a:spcPts val="0"/>
              </a:spcAft>
              <a:buNone/>
            </a:pPr>
            <a:br>
              <a:rPr lang="sv-SE" b="0"/>
            </a:br>
            <a:endParaRPr sz="1200" b="0" i="0" u="none" strike="noStrike" cap="none">
              <a:solidFill>
                <a:schemeClr val="dk1"/>
              </a:solidFill>
              <a:latin typeface="Calibri"/>
              <a:ea typeface="Calibri"/>
              <a:cs typeface="Calibri"/>
              <a:sym typeface="Calibri"/>
            </a:endParaRPr>
          </a:p>
        </p:txBody>
      </p:sp>
      <p:sp>
        <p:nvSpPr>
          <p:cNvPr id="172" name="Google Shape;1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sv-SE" sz="1200" b="0" i="0" u="none" strike="noStrike" cap="none">
                <a:solidFill>
                  <a:schemeClr val="dk1"/>
                </a:solidFill>
                <a:latin typeface="Calibri"/>
                <a:ea typeface="Calibri"/>
                <a:cs typeface="Calibri"/>
                <a:sym typeface="Calibri"/>
              </a:rPr>
              <a:t>Vet ni vad dessa bilder föreställer och vad de har gemensamt?</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sv-SE" sz="1200" b="0" i="0" u="none" strike="noStrike" cap="none">
                <a:solidFill>
                  <a:schemeClr val="dk1"/>
                </a:solidFill>
                <a:latin typeface="Calibri"/>
                <a:ea typeface="Calibri"/>
                <a:cs typeface="Calibri"/>
                <a:sym typeface="Calibri"/>
              </a:rPr>
              <a:t>De kom till, upptäcktes av en slump, en tillfällighet och av ett misstag…</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sv-SE" sz="1200" b="0" i="0" u="sng" strike="noStrike" cap="none">
                <a:solidFill>
                  <a:schemeClr val="dk1"/>
                </a:solidFill>
                <a:latin typeface="Calibri"/>
                <a:ea typeface="Calibri"/>
                <a:cs typeface="Calibri"/>
                <a:sym typeface="Calibri"/>
              </a:rPr>
              <a:t>Cornflakes</a:t>
            </a:r>
            <a:r>
              <a:rPr lang="sv-SE" sz="1200" b="0" i="0" u="none" strike="noStrike" cap="none">
                <a:solidFill>
                  <a:schemeClr val="dk1"/>
                </a:solidFill>
                <a:latin typeface="Calibri"/>
                <a:ea typeface="Calibri"/>
                <a:cs typeface="Calibri"/>
                <a:sym typeface="Calibri"/>
              </a:rPr>
              <a:t>-Kellogg’s världsberömda Corn Flakes kom faktiskt till av en slump.</a:t>
            </a:r>
            <a:endParaRPr/>
          </a:p>
          <a:p>
            <a:pPr marL="0" marR="0" lvl="0" indent="0" algn="l" rtl="0">
              <a:spcBef>
                <a:spcPts val="0"/>
              </a:spcBef>
              <a:spcAft>
                <a:spcPts val="0"/>
              </a:spcAft>
              <a:buClr>
                <a:schemeClr val="dk1"/>
              </a:buClr>
              <a:buSzPts val="300"/>
              <a:buFont typeface="Calibri"/>
              <a:buNone/>
            </a:pPr>
            <a:r>
              <a:rPr lang="sv-SE" sz="1200" b="0" i="0" u="none" strike="noStrike" cap="none">
                <a:solidFill>
                  <a:schemeClr val="dk1"/>
                </a:solidFill>
                <a:latin typeface="Calibri"/>
                <a:ea typeface="Calibri"/>
                <a:cs typeface="Calibri"/>
                <a:sym typeface="Calibri"/>
              </a:rPr>
              <a:t>Bröderna provade på olika lösningar för produktionen och gjorde ett stort framsteg när de beslöt sig för att valsa kokta vetekorn.</a:t>
            </a:r>
            <a:endParaRPr/>
          </a:p>
          <a:p>
            <a:pPr marL="0" marR="0" lvl="0" indent="0" algn="l" rtl="0">
              <a:spcBef>
                <a:spcPts val="0"/>
              </a:spcBef>
              <a:spcAft>
                <a:spcPts val="0"/>
              </a:spcAft>
              <a:buClr>
                <a:schemeClr val="dk1"/>
              </a:buClr>
              <a:buSzPts val="300"/>
              <a:buFont typeface="Calibri"/>
              <a:buNone/>
            </a:pPr>
            <a:r>
              <a:rPr lang="sv-SE" sz="1200" b="0" i="0" u="none" strike="noStrike" cap="none">
                <a:solidFill>
                  <a:schemeClr val="dk1"/>
                </a:solidFill>
                <a:latin typeface="Calibri"/>
                <a:ea typeface="Calibri"/>
                <a:cs typeface="Calibri"/>
                <a:sym typeface="Calibri"/>
              </a:rPr>
              <a:t>1894 blev bröderna avbrutna medan de arbetade med ett experiment och glömde vetet som kokade vidare. När de kom tillbaka valsade de vetet som vanligt – men resultatet blev ett annat. Den här gången blev resultatet små flingor istället för en stor skiva och när flingorna bakades blev de lätta och spröda. Så uppfanns flingorna.</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sv-SE" sz="1200" b="0" i="0" u="sng" strike="noStrike" cap="none">
                <a:solidFill>
                  <a:schemeClr val="dk1"/>
                </a:solidFill>
                <a:latin typeface="Calibri"/>
                <a:ea typeface="Calibri"/>
                <a:cs typeface="Calibri"/>
                <a:sym typeface="Calibri"/>
              </a:rPr>
              <a:t>Post-it-lappar</a:t>
            </a:r>
            <a:r>
              <a:rPr lang="sv-SE" sz="1200" b="0" i="0" u="none" strike="noStrike" cap="none">
                <a:solidFill>
                  <a:schemeClr val="dk1"/>
                </a:solidFill>
                <a:latin typeface="Calibri"/>
                <a:ea typeface="Calibri"/>
                <a:cs typeface="Calibri"/>
                <a:sym typeface="Calibri"/>
              </a:rPr>
              <a:t> - Post-It-lappen uppfanns av </a:t>
            </a:r>
            <a:r>
              <a:rPr lang="sv-SE" sz="1200" b="0" i="0" u="sng" strike="noStrike" cap="none">
                <a:solidFill>
                  <a:schemeClr val="hlink"/>
                </a:solidFill>
                <a:latin typeface="Calibri"/>
                <a:ea typeface="Calibri"/>
                <a:cs typeface="Calibri"/>
                <a:sym typeface="Calibri"/>
                <a:hlinkClick r:id="rId3"/>
              </a:rPr>
              <a:t>Spencer Silver</a:t>
            </a:r>
            <a:r>
              <a:rPr lang="sv-SE" sz="1200" b="0" i="0" u="none" strike="noStrike" cap="none">
                <a:solidFill>
                  <a:schemeClr val="dk1"/>
                </a:solidFill>
                <a:latin typeface="Calibri"/>
                <a:ea typeface="Calibri"/>
                <a:cs typeface="Calibri"/>
                <a:sym typeface="Calibri"/>
              </a:rPr>
              <a:t> och </a:t>
            </a:r>
            <a:r>
              <a:rPr lang="sv-SE" sz="1200" b="0" i="0" u="sng" strike="noStrike" cap="none">
                <a:solidFill>
                  <a:schemeClr val="hlink"/>
                </a:solidFill>
                <a:latin typeface="Calibri"/>
                <a:ea typeface="Calibri"/>
                <a:cs typeface="Calibri"/>
                <a:sym typeface="Calibri"/>
                <a:hlinkClick r:id="rId4"/>
              </a:rPr>
              <a:t>Arthur Fry</a:t>
            </a:r>
            <a:r>
              <a:rPr lang="sv-SE" sz="1200" b="0" i="0" u="none" strike="noStrike" cap="none">
                <a:solidFill>
                  <a:schemeClr val="dk1"/>
                </a:solidFill>
                <a:latin typeface="Calibri"/>
                <a:ea typeface="Calibri"/>
                <a:cs typeface="Calibri"/>
                <a:sym typeface="Calibri"/>
              </a:rPr>
              <a:t> och introducerades år </a:t>
            </a:r>
            <a:r>
              <a:rPr lang="sv-SE" sz="1200" b="0" i="0" u="sng" strike="noStrike" cap="none">
                <a:solidFill>
                  <a:schemeClr val="hlink"/>
                </a:solidFill>
                <a:latin typeface="Calibri"/>
                <a:ea typeface="Calibri"/>
                <a:cs typeface="Calibri"/>
                <a:sym typeface="Calibri"/>
                <a:hlinkClick r:id="rId5"/>
              </a:rPr>
              <a:t>1977</a:t>
            </a:r>
            <a:r>
              <a:rPr lang="sv-SE"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SzPts val="300"/>
              <a:buFont typeface="Calibri"/>
              <a:buNone/>
            </a:pPr>
            <a:r>
              <a:rPr lang="sv-SE" sz="1200" b="0" i="0" u="none" strike="noStrike" cap="none">
                <a:solidFill>
                  <a:schemeClr val="dk1"/>
                </a:solidFill>
                <a:latin typeface="Calibri"/>
                <a:ea typeface="Calibri"/>
                <a:cs typeface="Calibri"/>
                <a:sym typeface="Calibri"/>
              </a:rPr>
              <a:t>Det återanvändningsbara klistret som utgör stommen bakom lapparna kom till när uppfinnaren Spencer Silver försökte skapa ett superlim, men resultatet blev detta klister som kunde bli borttaget med lätthet. Han försökte ändå få företaget att använda det, men ingen brydde sig. Fyra år senare blev medarbetaren Arthur Fry irriterad över att de papper han använde som bokmärken i sin notbok föll ut så fort han öppnade boken och kom då ihåg Spencers uppfinning och strök lite av klistret på sina bokmärken och resultatet blev perfekt.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sv-SE" sz="1200" b="0" i="0" u="sng" strike="noStrike" cap="none">
                <a:solidFill>
                  <a:schemeClr val="dk1"/>
                </a:solidFill>
                <a:latin typeface="Calibri"/>
                <a:ea typeface="Calibri"/>
                <a:cs typeface="Calibri"/>
                <a:sym typeface="Calibri"/>
              </a:rPr>
              <a:t>Chips</a:t>
            </a:r>
            <a:r>
              <a:rPr lang="sv-SE" sz="1200" b="0" i="0" u="none" strike="noStrike" cap="none">
                <a:solidFill>
                  <a:schemeClr val="dk1"/>
                </a:solidFill>
                <a:latin typeface="Calibri"/>
                <a:ea typeface="Calibri"/>
                <a:cs typeface="Calibri"/>
                <a:sym typeface="Calibri"/>
              </a:rPr>
              <a:t> - Den mest spridda historien handlar om George Crum, en amerikansk kock av afro-indiansk härstamning i Saratoga Springs i delstaten New York år 1853. </a:t>
            </a:r>
            <a:endParaRPr/>
          </a:p>
          <a:p>
            <a:pPr marL="0" marR="0" lvl="0" indent="0" algn="l" rtl="0">
              <a:spcBef>
                <a:spcPts val="0"/>
              </a:spcBef>
              <a:spcAft>
                <a:spcPts val="0"/>
              </a:spcAft>
              <a:buClr>
                <a:schemeClr val="dk1"/>
              </a:buClr>
              <a:buSzPts val="300"/>
              <a:buFont typeface="Calibri"/>
              <a:buNone/>
            </a:pPr>
            <a:r>
              <a:rPr lang="sv-SE" sz="1200" b="0" i="0" u="none" strike="noStrike" cap="none">
                <a:solidFill>
                  <a:schemeClr val="dk1"/>
                </a:solidFill>
                <a:latin typeface="Calibri"/>
                <a:ea typeface="Calibri"/>
                <a:cs typeface="Calibri"/>
                <a:sym typeface="Calibri"/>
              </a:rPr>
              <a:t>Crum försökte tillfredsställa en missnöjd kund. Han skar tunna potatisskivor, stekte dem och saltade resultatet, med följd att kunden gick från missnöjd till mycket nöjd. Crum tjänade så mycket på sin innovation att han kunde skaffa sig en egen restaurang.</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sv-SE" sz="1200" b="0" i="0" u="none" strike="noStrike" cap="none">
                <a:solidFill>
                  <a:schemeClr val="dk1"/>
                </a:solidFill>
                <a:latin typeface="Calibri"/>
                <a:ea typeface="Calibri"/>
                <a:cs typeface="Calibri"/>
                <a:sym typeface="Calibri"/>
              </a:rPr>
              <a:t>Alexander Flemings upptäckt av </a:t>
            </a:r>
            <a:r>
              <a:rPr lang="sv-SE" sz="1200" b="0" i="0" u="sng" strike="noStrike" cap="none">
                <a:solidFill>
                  <a:schemeClr val="dk1"/>
                </a:solidFill>
                <a:latin typeface="Calibri"/>
                <a:ea typeface="Calibri"/>
                <a:cs typeface="Calibri"/>
                <a:sym typeface="Calibri"/>
              </a:rPr>
              <a:t>penicillinet</a:t>
            </a:r>
            <a:r>
              <a:rPr lang="sv-SE" sz="1200" b="0" i="0" u="none" strike="noStrike" cap="none">
                <a:solidFill>
                  <a:schemeClr val="dk1"/>
                </a:solidFill>
                <a:latin typeface="Calibri"/>
                <a:ea typeface="Calibri"/>
                <a:cs typeface="Calibri"/>
                <a:sym typeface="Calibri"/>
              </a:rPr>
              <a:t> är ett annat exempel. Den gjorde han 1928 när han glömde ett fat täckt med en odling av stafylokocker på bänken i sitt laboratorium medan han åkte på semester i två veckor. När han kom hem såg han att kulturen hade fördärvats av en svamp som hindrade bakterierna från att växa. Han hade upptäckt ett slags antibiotika!</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sv-SE" sz="1200" b="0" i="0" u="none" strike="noStrike" cap="none">
                <a:solidFill>
                  <a:schemeClr val="dk1"/>
                </a:solidFill>
                <a:latin typeface="Calibri"/>
                <a:ea typeface="Calibri"/>
                <a:cs typeface="Calibri"/>
                <a:sym typeface="Calibri"/>
              </a:rPr>
              <a:t>Vår sista förmåga som tränas i denna modul är att kunna hantera motgångar och se kreativa lösningar. Hur hanterar vi motgångar, när det inte blir som vi tänkt oss? Kan det bli något bättre än det som var avsett från början, något annat? En ny erfarenhet? Om vi kan se misslyckanden som ett steg på vägen, då kan de bli en viktig del i vår utveckling och vi kan ta vara på den erfarenheten och lära oss av den.</a:t>
            </a:r>
            <a:endParaRPr/>
          </a:p>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3" name="Google Shape;1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52400" algn="l" rtl="0">
              <a:spcBef>
                <a:spcPts val="0"/>
              </a:spcBef>
              <a:spcAft>
                <a:spcPts val="0"/>
              </a:spcAft>
              <a:buClr>
                <a:schemeClr val="dk1"/>
              </a:buClr>
              <a:buSzPts val="1200"/>
              <a:buFont typeface="Calibri"/>
              <a:buNone/>
            </a:pPr>
            <a:endParaRPr/>
          </a:p>
        </p:txBody>
      </p:sp>
      <p:sp>
        <p:nvSpPr>
          <p:cNvPr id="194" name="Google Shape;19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gradFill>
          <a:gsLst>
            <a:gs pos="0">
              <a:schemeClr val="lt1"/>
            </a:gs>
            <a:gs pos="100000">
              <a:srgbClr val="F2F2F2"/>
            </a:gs>
          </a:gsLst>
          <a:path path="circle">
            <a:fillToRect l="50000" t="50000" r="50000" b="50000"/>
          </a:path>
          <a:tileRect/>
        </a:gradFill>
        <a:effectLst/>
      </p:bgPr>
    </p:bg>
    <p:spTree>
      <p:nvGrpSpPr>
        <p:cNvPr id="1"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 name="Google Shape;17;p11"/>
          <p:cNvSpPr txBox="1">
            <a:spLocks noGrp="1"/>
          </p:cNvSpPr>
          <p:nvPr>
            <p:ph type="title"/>
          </p:nvPr>
        </p:nvSpPr>
        <p:spPr>
          <a:xfrm>
            <a:off x="628650" y="1241426"/>
            <a:ext cx="4565650" cy="8127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A4A8E"/>
              </a:buClr>
              <a:buSzPts val="3600"/>
              <a:buFont typeface="Calibri"/>
              <a:buNone/>
              <a:defRPr sz="3600" b="1">
                <a:solidFill>
                  <a:srgbClr val="0A4A8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body" idx="1"/>
          </p:nvPr>
        </p:nvSpPr>
        <p:spPr>
          <a:xfrm>
            <a:off x="628650" y="2139644"/>
            <a:ext cx="4565650" cy="296227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0A4A8E"/>
              </a:buClr>
              <a:buSzPts val="1600"/>
              <a:buChar char="•"/>
              <a:defRPr sz="1600">
                <a:solidFill>
                  <a:srgbClr val="0A4A8E"/>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cxnSp>
        <p:nvCxnSpPr>
          <p:cNvPr id="22" name="Google Shape;22;p11"/>
          <p:cNvCxnSpPr/>
          <p:nvPr/>
        </p:nvCxnSpPr>
        <p:spPr>
          <a:xfrm>
            <a:off x="628650" y="6189972"/>
            <a:ext cx="7886700" cy="20328"/>
          </a:xfrm>
          <a:prstGeom prst="straightConnector1">
            <a:avLst/>
          </a:prstGeom>
          <a:noFill/>
          <a:ln w="9525" cap="flat" cmpd="sng">
            <a:solidFill>
              <a:schemeClr val="accent1"/>
            </a:solidFill>
            <a:prstDash val="solid"/>
            <a:miter lim="800000"/>
            <a:headEnd type="none" w="sm" len="sm"/>
            <a:tailEnd type="none" w="sm" len="sm"/>
          </a:ln>
        </p:spPr>
      </p:cxnSp>
      <p:sp>
        <p:nvSpPr>
          <p:cNvPr id="23" name="Google Shape;23;p11"/>
          <p:cNvSpPr txBox="1">
            <a:spLocks noGrp="1"/>
          </p:cNvSpPr>
          <p:nvPr>
            <p:ph type="body" idx="2"/>
          </p:nvPr>
        </p:nvSpPr>
        <p:spPr>
          <a:xfrm>
            <a:off x="5346699" y="2135164"/>
            <a:ext cx="3489325" cy="296227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0A4A8E"/>
              </a:buClr>
              <a:buSzPts val="1600"/>
              <a:buChar char="•"/>
              <a:defRPr sz="1600">
                <a:solidFill>
                  <a:srgbClr val="0A4A8E"/>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A4A8E"/>
              </a:buClr>
              <a:buSzPts val="2000"/>
              <a:buNone/>
              <a:defRPr sz="2000" b="1">
                <a:solidFill>
                  <a:srgbClr val="0A4A8E"/>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11"/>
          <p:cNvPicPr preferRelativeResize="0"/>
          <p:nvPr/>
        </p:nvPicPr>
        <p:blipFill rotWithShape="1">
          <a:blip r:embed="rId3">
            <a:alphaModFix/>
          </a:blip>
          <a:srcRect/>
          <a:stretch/>
        </p:blipFill>
        <p:spPr>
          <a:xfrm>
            <a:off x="3886199" y="6253664"/>
            <a:ext cx="1371601" cy="513471"/>
          </a:xfrm>
          <a:prstGeom prst="rect">
            <a:avLst/>
          </a:prstGeom>
          <a:noFill/>
          <a:ln>
            <a:noFill/>
          </a:ln>
        </p:spPr>
      </p:pic>
      <p:cxnSp>
        <p:nvCxnSpPr>
          <p:cNvPr id="26" name="Google Shape;26;p11"/>
          <p:cNvCxnSpPr/>
          <p:nvPr/>
        </p:nvCxnSpPr>
        <p:spPr>
          <a:xfrm>
            <a:off x="628650" y="678858"/>
            <a:ext cx="7886700" cy="2032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2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gradFill>
          <a:gsLst>
            <a:gs pos="0">
              <a:schemeClr val="lt1"/>
            </a:gs>
            <a:gs pos="100000">
              <a:srgbClr val="F2F2F2"/>
            </a:gs>
          </a:gsLst>
          <a:path path="circle">
            <a:fillToRect l="50000" t="50000" r="50000" b="50000"/>
          </a:path>
          <a:tileRect/>
        </a:gradFill>
        <a:effectLst/>
      </p:bgPr>
    </p:bg>
    <p:spTree>
      <p:nvGrpSpPr>
        <p:cNvPr id="1" name="Shape 31"/>
        <p:cNvGrpSpPr/>
        <p:nvPr/>
      </p:nvGrpSpPr>
      <p:grpSpPr>
        <a:xfrm>
          <a:off x="0" y="0"/>
          <a:ext cx="0" cy="0"/>
          <a:chOff x="0" y="0"/>
          <a:chExt cx="0" cy="0"/>
        </a:xfrm>
      </p:grpSpPr>
      <p:pic>
        <p:nvPicPr>
          <p:cNvPr id="32" name="Google Shape;32;p1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3" name="Google Shape;33;p13"/>
          <p:cNvSpPr txBox="1">
            <a:spLocks noGrp="1"/>
          </p:cNvSpPr>
          <p:nvPr>
            <p:ph type="title"/>
          </p:nvPr>
        </p:nvSpPr>
        <p:spPr>
          <a:xfrm>
            <a:off x="628650" y="1940236"/>
            <a:ext cx="8058150" cy="278447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Calibri"/>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cxnSp>
        <p:nvCxnSpPr>
          <p:cNvPr id="37" name="Google Shape;37;p13"/>
          <p:cNvCxnSpPr/>
          <p:nvPr/>
        </p:nvCxnSpPr>
        <p:spPr>
          <a:xfrm>
            <a:off x="628650" y="690872"/>
            <a:ext cx="7886700" cy="46037"/>
          </a:xfrm>
          <a:prstGeom prst="straightConnector1">
            <a:avLst/>
          </a:prstGeom>
          <a:noFill/>
          <a:ln w="9525" cap="flat" cmpd="sng">
            <a:solidFill>
              <a:schemeClr val="lt1"/>
            </a:solidFill>
            <a:prstDash val="solid"/>
            <a:miter lim="800000"/>
            <a:headEnd type="none" w="sm" len="sm"/>
            <a:tailEnd type="none" w="sm" len="sm"/>
          </a:ln>
        </p:spPr>
      </p:cxnSp>
      <p:cxnSp>
        <p:nvCxnSpPr>
          <p:cNvPr id="38" name="Google Shape;38;p13"/>
          <p:cNvCxnSpPr/>
          <p:nvPr/>
        </p:nvCxnSpPr>
        <p:spPr>
          <a:xfrm>
            <a:off x="628650" y="6189972"/>
            <a:ext cx="7886700" cy="20328"/>
          </a:xfrm>
          <a:prstGeom prst="straightConnector1">
            <a:avLst/>
          </a:prstGeom>
          <a:noFill/>
          <a:ln w="9525" cap="flat" cmpd="sng">
            <a:solidFill>
              <a:schemeClr val="lt1"/>
            </a:solidFill>
            <a:prstDash val="solid"/>
            <a:miter lim="800000"/>
            <a:headEnd type="none" w="sm" len="sm"/>
            <a:tailEnd type="none" w="sm" len="sm"/>
          </a:ln>
        </p:spPr>
      </p:cxnSp>
      <p:sp>
        <p:nvSpPr>
          <p:cNvPr id="39" name="Google Shape;39;p13"/>
          <p:cNvSpPr txBox="1">
            <a:spLocks noGrp="1"/>
          </p:cNvSpPr>
          <p:nvPr>
            <p:ph type="body" idx="1"/>
          </p:nvPr>
        </p:nvSpPr>
        <p:spPr>
          <a:xfrm>
            <a:off x="539750" y="308595"/>
            <a:ext cx="2634151" cy="3387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sp>
        <p:nvSpPr>
          <p:cNvPr id="41" name="Google Shape;41;p1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1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1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body" idx="3"/>
          </p:nvPr>
        </p:nvSpPr>
        <p:spPr>
          <a:xfrm>
            <a:off x="539750" y="309407"/>
            <a:ext cx="2957429" cy="33875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0A4A8E"/>
              </a:buClr>
              <a:buSzPts val="1550"/>
              <a:buNone/>
            </a:pPr>
            <a:r>
              <a:rPr lang="sv-SE" sz="1550"/>
              <a:t>Motivationslyftet by Star for Life</a:t>
            </a:r>
            <a:endParaRPr/>
          </a:p>
        </p:txBody>
      </p:sp>
      <p:pic>
        <p:nvPicPr>
          <p:cNvPr id="105" name="Google Shape;105;p1"/>
          <p:cNvPicPr preferRelativeResize="0"/>
          <p:nvPr/>
        </p:nvPicPr>
        <p:blipFill>
          <a:blip r:embed="rId3">
            <a:alphaModFix/>
          </a:blip>
          <a:stretch>
            <a:fillRect/>
          </a:stretch>
        </p:blipFill>
        <p:spPr>
          <a:xfrm>
            <a:off x="1869050" y="777663"/>
            <a:ext cx="5486400" cy="5302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628650" y="1241426"/>
            <a:ext cx="7962900" cy="8127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A4A8E"/>
              </a:buClr>
              <a:buSzPts val="3240"/>
              <a:buFont typeface="Calibri"/>
              <a:buNone/>
            </a:pPr>
            <a:r>
              <a:rPr lang="sv-SE" sz="3240"/>
              <a:t>Förmågor som tränas denna termin:</a:t>
            </a:r>
            <a:br>
              <a:rPr lang="sv-SE" sz="3240"/>
            </a:br>
            <a:endParaRPr sz="3240"/>
          </a:p>
        </p:txBody>
      </p:sp>
      <p:sp>
        <p:nvSpPr>
          <p:cNvPr id="112" name="Google Shape;112;p2"/>
          <p:cNvSpPr txBox="1">
            <a:spLocks noGrp="1"/>
          </p:cNvSpPr>
          <p:nvPr>
            <p:ph type="body" idx="1"/>
          </p:nvPr>
        </p:nvSpPr>
        <p:spPr>
          <a:xfrm>
            <a:off x="628650" y="2054225"/>
            <a:ext cx="7583021" cy="30991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A4A8E"/>
              </a:buClr>
              <a:buSzPts val="1900"/>
              <a:buNone/>
            </a:pPr>
            <a:endParaRPr sz="1900" b="1"/>
          </a:p>
          <a:p>
            <a:pPr marL="228600" lvl="0" indent="-228600" algn="l" rtl="0">
              <a:lnSpc>
                <a:spcPct val="150000"/>
              </a:lnSpc>
              <a:spcBef>
                <a:spcPts val="1200"/>
              </a:spcBef>
              <a:spcAft>
                <a:spcPts val="0"/>
              </a:spcAft>
              <a:buClr>
                <a:srgbClr val="0A4A8E"/>
              </a:buClr>
              <a:buSzPts val="1800"/>
              <a:buFont typeface="Noto Sans Symbols"/>
              <a:buChar char="▪"/>
            </a:pPr>
            <a:r>
              <a:rPr lang="sv-SE" sz="1800" b="1"/>
              <a:t>Att förstå kopplingen mellan våra behov och vår motivation</a:t>
            </a:r>
            <a:endParaRPr/>
          </a:p>
          <a:p>
            <a:pPr marL="228600" lvl="0" indent="-228600" algn="l" rtl="0">
              <a:lnSpc>
                <a:spcPct val="150000"/>
              </a:lnSpc>
              <a:spcBef>
                <a:spcPts val="1200"/>
              </a:spcBef>
              <a:spcAft>
                <a:spcPts val="0"/>
              </a:spcAft>
              <a:buClr>
                <a:srgbClr val="0A4A8E"/>
              </a:buClr>
              <a:buSzPts val="1800"/>
              <a:buFont typeface="Noto Sans Symbols"/>
              <a:buChar char="▪"/>
            </a:pPr>
            <a:r>
              <a:rPr lang="sv-SE" sz="1800" b="1"/>
              <a:t>Att utveckla strategier för inlärning</a:t>
            </a:r>
            <a:endParaRPr/>
          </a:p>
          <a:p>
            <a:pPr marL="228600" lvl="0" indent="-228600" algn="l" rtl="0">
              <a:lnSpc>
                <a:spcPct val="150000"/>
              </a:lnSpc>
              <a:spcBef>
                <a:spcPts val="1200"/>
              </a:spcBef>
              <a:spcAft>
                <a:spcPts val="0"/>
              </a:spcAft>
              <a:buClr>
                <a:srgbClr val="0A4A8E"/>
              </a:buClr>
              <a:buSzPts val="1800"/>
              <a:buFont typeface="Noto Sans Symbols"/>
              <a:buChar char="▪"/>
            </a:pPr>
            <a:r>
              <a:rPr lang="sv-SE" sz="1800" b="1"/>
              <a:t>Att hantera motgångar och se kreativa lösningar</a:t>
            </a:r>
            <a:endParaRPr/>
          </a:p>
          <a:p>
            <a:pPr marL="0" lvl="0" indent="0" algn="l" rtl="0">
              <a:lnSpc>
                <a:spcPct val="90000"/>
              </a:lnSpc>
              <a:spcBef>
                <a:spcPts val="1000"/>
              </a:spcBef>
              <a:spcAft>
                <a:spcPts val="0"/>
              </a:spcAft>
              <a:buClr>
                <a:srgbClr val="0A4A8E"/>
              </a:buClr>
              <a:buSzPts val="1600"/>
              <a:buNone/>
            </a:pPr>
            <a:endParaRPr/>
          </a:p>
          <a:p>
            <a:pPr marL="228600" lvl="0" indent="-127000" algn="l" rtl="0">
              <a:lnSpc>
                <a:spcPct val="90000"/>
              </a:lnSpc>
              <a:spcBef>
                <a:spcPts val="1000"/>
              </a:spcBef>
              <a:spcAft>
                <a:spcPts val="0"/>
              </a:spcAft>
              <a:buClr>
                <a:srgbClr val="0A4A8E"/>
              </a:buClr>
              <a:buSzPts val="1600"/>
              <a:buNone/>
            </a:pPr>
            <a:endParaRPr/>
          </a:p>
          <a:p>
            <a:pPr marL="228600" lvl="0" indent="-127000" algn="l" rtl="0">
              <a:lnSpc>
                <a:spcPct val="90000"/>
              </a:lnSpc>
              <a:spcBef>
                <a:spcPts val="1000"/>
              </a:spcBef>
              <a:spcAft>
                <a:spcPts val="0"/>
              </a:spcAft>
              <a:buClr>
                <a:srgbClr val="0A4A8E"/>
              </a:buClr>
              <a:buSzPts val="1600"/>
              <a:buNone/>
            </a:pPr>
            <a:endParaRPr/>
          </a:p>
          <a:p>
            <a:pPr marL="228600" lvl="0" indent="-127000" algn="l" rtl="0">
              <a:lnSpc>
                <a:spcPct val="90000"/>
              </a:lnSpc>
              <a:spcBef>
                <a:spcPts val="1000"/>
              </a:spcBef>
              <a:spcAft>
                <a:spcPts val="0"/>
              </a:spcAft>
              <a:buClr>
                <a:srgbClr val="0A4A8E"/>
              </a:buClr>
              <a:buSzPts val="1600"/>
              <a:buNone/>
            </a:pPr>
            <a:endParaRPr/>
          </a:p>
        </p:txBody>
      </p:sp>
      <p:sp>
        <p:nvSpPr>
          <p:cNvPr id="113" name="Google Shape;113;p2"/>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850"/>
              <a:buNone/>
            </a:pPr>
            <a:r>
              <a:rPr lang="sv-SE" sz="1850"/>
              <a:t>Hälsa och inlärning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628650" y="1080935"/>
            <a:ext cx="7570470" cy="8127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A4A8E"/>
              </a:buClr>
              <a:buSzPts val="3200"/>
              <a:buFont typeface="Calibri"/>
              <a:buNone/>
            </a:pPr>
            <a:r>
              <a:rPr lang="sv-SE" sz="3200"/>
              <a:t>Stöd i styrdokumenten</a:t>
            </a:r>
            <a:endParaRPr/>
          </a:p>
        </p:txBody>
      </p:sp>
      <p:sp>
        <p:nvSpPr>
          <p:cNvPr id="120" name="Google Shape;120;p3"/>
          <p:cNvSpPr txBox="1">
            <a:spLocks noGrp="1"/>
          </p:cNvSpPr>
          <p:nvPr>
            <p:ph type="body" idx="1"/>
          </p:nvPr>
        </p:nvSpPr>
        <p:spPr>
          <a:xfrm>
            <a:off x="628650" y="2070905"/>
            <a:ext cx="4786032" cy="39472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A4A8E"/>
              </a:buClr>
              <a:buSzPts val="2000"/>
              <a:buNone/>
            </a:pPr>
            <a:r>
              <a:rPr lang="sv-SE" sz="2000" b="1"/>
              <a:t>Eleven</a:t>
            </a:r>
            <a:endParaRPr b="1"/>
          </a:p>
          <a:p>
            <a:pPr marL="400050" lvl="0" indent="-285750" algn="l" rtl="0">
              <a:lnSpc>
                <a:spcPct val="90000"/>
              </a:lnSpc>
              <a:spcBef>
                <a:spcPts val="0"/>
              </a:spcBef>
              <a:spcAft>
                <a:spcPts val="0"/>
              </a:spcAft>
              <a:buClr>
                <a:schemeClr val="dk1"/>
              </a:buClr>
              <a:buSzPts val="1600"/>
              <a:buChar char="•"/>
            </a:pPr>
            <a:r>
              <a:rPr lang="sv-SE">
                <a:latin typeface="Calibri"/>
                <a:ea typeface="Calibri"/>
                <a:cs typeface="Calibri"/>
                <a:sym typeface="Calibri"/>
              </a:rPr>
              <a:t>kan </a:t>
            </a:r>
            <a:r>
              <a:rPr lang="sv-SE" b="1">
                <a:latin typeface="Calibri"/>
                <a:ea typeface="Calibri"/>
                <a:cs typeface="Calibri"/>
                <a:sym typeface="Calibri"/>
              </a:rPr>
              <a:t>granska olika valmöjligheter </a:t>
            </a:r>
            <a:r>
              <a:rPr lang="sv-SE">
                <a:latin typeface="Calibri"/>
                <a:ea typeface="Calibri"/>
                <a:cs typeface="Calibri"/>
                <a:sym typeface="Calibri"/>
              </a:rPr>
              <a:t>och </a:t>
            </a:r>
            <a:r>
              <a:rPr lang="sv-SE" b="1">
                <a:latin typeface="Calibri"/>
                <a:ea typeface="Calibri"/>
                <a:cs typeface="Calibri"/>
                <a:sym typeface="Calibri"/>
              </a:rPr>
              <a:t>ta ställning </a:t>
            </a:r>
            <a:r>
              <a:rPr lang="sv-SE">
                <a:latin typeface="Calibri"/>
                <a:ea typeface="Calibri"/>
                <a:cs typeface="Calibri"/>
                <a:sym typeface="Calibri"/>
              </a:rPr>
              <a:t>till frågor som rör den egna framtiden, utvecklar förmågan att </a:t>
            </a:r>
            <a:r>
              <a:rPr lang="sv-SE" b="1">
                <a:latin typeface="Calibri"/>
                <a:ea typeface="Calibri"/>
                <a:cs typeface="Calibri"/>
                <a:sym typeface="Calibri"/>
              </a:rPr>
              <a:t>själv bedöma</a:t>
            </a:r>
            <a:r>
              <a:rPr lang="sv-SE">
                <a:latin typeface="Calibri"/>
                <a:ea typeface="Calibri"/>
                <a:cs typeface="Calibri"/>
                <a:sym typeface="Calibri"/>
              </a:rPr>
              <a:t> sina resultat och ställa egna och </a:t>
            </a:r>
            <a:r>
              <a:rPr lang="sv-SE" b="1">
                <a:latin typeface="Calibri"/>
                <a:ea typeface="Calibri"/>
                <a:cs typeface="Calibri"/>
                <a:sym typeface="Calibri"/>
              </a:rPr>
              <a:t>andras bedömning </a:t>
            </a:r>
            <a:r>
              <a:rPr lang="sv-SE">
                <a:latin typeface="Calibri"/>
                <a:ea typeface="Calibri"/>
                <a:cs typeface="Calibri"/>
                <a:sym typeface="Calibri"/>
              </a:rPr>
              <a:t>i relation till de egna arbetsprestationerna och förutsättningarna</a:t>
            </a:r>
            <a:endParaRPr/>
          </a:p>
          <a:p>
            <a:pPr marL="228600" lvl="0" indent="-127000" algn="l" rtl="0">
              <a:lnSpc>
                <a:spcPct val="90000"/>
              </a:lnSpc>
              <a:spcBef>
                <a:spcPts val="0"/>
              </a:spcBef>
              <a:spcAft>
                <a:spcPts val="0"/>
              </a:spcAft>
              <a:buClr>
                <a:srgbClr val="0A4A8E"/>
              </a:buClr>
              <a:buSzPts val="1600"/>
              <a:buNone/>
            </a:pPr>
            <a:endParaRPr>
              <a:latin typeface="Calibri"/>
              <a:ea typeface="Calibri"/>
              <a:cs typeface="Calibri"/>
              <a:sym typeface="Calibri"/>
            </a:endParaRPr>
          </a:p>
          <a:p>
            <a:pPr marL="400050" lvl="0" indent="-285750" algn="l" rtl="0">
              <a:lnSpc>
                <a:spcPct val="90000"/>
              </a:lnSpc>
              <a:spcBef>
                <a:spcPts val="0"/>
              </a:spcBef>
              <a:spcAft>
                <a:spcPts val="0"/>
              </a:spcAft>
              <a:buClr>
                <a:schemeClr val="dk1"/>
              </a:buClr>
              <a:buSzPts val="1600"/>
              <a:buChar char="•"/>
            </a:pPr>
            <a:r>
              <a:rPr lang="sv-SE">
                <a:latin typeface="Calibri"/>
                <a:ea typeface="Calibri"/>
                <a:cs typeface="Calibri"/>
                <a:sym typeface="Calibri"/>
              </a:rPr>
              <a:t>kan </a:t>
            </a:r>
            <a:r>
              <a:rPr lang="sv-SE" b="1">
                <a:latin typeface="Calibri"/>
                <a:ea typeface="Calibri"/>
                <a:cs typeface="Calibri"/>
                <a:sym typeface="Calibri"/>
              </a:rPr>
              <a:t>lösa problem </a:t>
            </a:r>
            <a:r>
              <a:rPr lang="sv-SE">
                <a:latin typeface="Calibri"/>
                <a:ea typeface="Calibri"/>
                <a:cs typeface="Calibri"/>
                <a:sym typeface="Calibri"/>
              </a:rPr>
              <a:t>och omsätta idéer på ett kreativt sätt</a:t>
            </a:r>
            <a:endParaRPr/>
          </a:p>
          <a:p>
            <a:pPr marL="228600" lvl="0" indent="-127000" algn="l" rtl="0">
              <a:lnSpc>
                <a:spcPct val="90000"/>
              </a:lnSpc>
              <a:spcBef>
                <a:spcPts val="0"/>
              </a:spcBef>
              <a:spcAft>
                <a:spcPts val="0"/>
              </a:spcAft>
              <a:buClr>
                <a:srgbClr val="0A4A8E"/>
              </a:buClr>
              <a:buSzPts val="1600"/>
              <a:buNone/>
            </a:pPr>
            <a:endParaRPr>
              <a:latin typeface="Calibri"/>
              <a:ea typeface="Calibri"/>
              <a:cs typeface="Calibri"/>
              <a:sym typeface="Calibri"/>
            </a:endParaRPr>
          </a:p>
          <a:p>
            <a:pPr marL="400050" lvl="0" indent="-285750" algn="l" rtl="0">
              <a:lnSpc>
                <a:spcPct val="90000"/>
              </a:lnSpc>
              <a:spcBef>
                <a:spcPts val="0"/>
              </a:spcBef>
              <a:spcAft>
                <a:spcPts val="0"/>
              </a:spcAft>
              <a:buClr>
                <a:schemeClr val="dk1"/>
              </a:buClr>
              <a:buSzPts val="1600"/>
              <a:buChar char="•"/>
            </a:pPr>
            <a:r>
              <a:rPr lang="sv-SE">
                <a:latin typeface="Calibri"/>
                <a:ea typeface="Calibri"/>
                <a:cs typeface="Calibri"/>
                <a:sym typeface="Calibri"/>
              </a:rPr>
              <a:t>har fått kunskaper och förståelse för den egna livsstilens betydelse för </a:t>
            </a:r>
            <a:r>
              <a:rPr lang="sv-SE" b="1">
                <a:latin typeface="Calibri"/>
                <a:ea typeface="Calibri"/>
                <a:cs typeface="Calibri"/>
                <a:sym typeface="Calibri"/>
              </a:rPr>
              <a:t>hälsan</a:t>
            </a:r>
            <a:r>
              <a:rPr lang="sv-SE">
                <a:latin typeface="Calibri"/>
                <a:ea typeface="Calibri"/>
                <a:cs typeface="Calibri"/>
                <a:sym typeface="Calibri"/>
              </a:rPr>
              <a:t>, miljön och samhället</a:t>
            </a:r>
            <a:endParaRPr/>
          </a:p>
          <a:p>
            <a:pPr marL="228600" lvl="0" indent="-127000" algn="l" rtl="0">
              <a:lnSpc>
                <a:spcPct val="90000"/>
              </a:lnSpc>
              <a:spcBef>
                <a:spcPts val="0"/>
              </a:spcBef>
              <a:spcAft>
                <a:spcPts val="0"/>
              </a:spcAft>
              <a:buClr>
                <a:srgbClr val="0A4A8E"/>
              </a:buClr>
              <a:buSzPts val="1600"/>
              <a:buNone/>
            </a:pPr>
            <a:endParaRPr>
              <a:latin typeface="Calibri"/>
              <a:ea typeface="Calibri"/>
              <a:cs typeface="Calibri"/>
              <a:sym typeface="Calibri"/>
            </a:endParaRPr>
          </a:p>
          <a:p>
            <a:pPr marL="400050" lvl="0" indent="-285750" algn="l" rtl="0">
              <a:lnSpc>
                <a:spcPct val="90000"/>
              </a:lnSpc>
              <a:spcBef>
                <a:spcPts val="0"/>
              </a:spcBef>
              <a:spcAft>
                <a:spcPts val="0"/>
              </a:spcAft>
              <a:buClr>
                <a:schemeClr val="dk1"/>
              </a:buClr>
              <a:buSzPts val="1600"/>
              <a:buChar char="•"/>
            </a:pPr>
            <a:r>
              <a:rPr lang="sv-SE">
                <a:latin typeface="Calibri"/>
                <a:ea typeface="Calibri"/>
                <a:cs typeface="Calibri"/>
                <a:sym typeface="Calibri"/>
              </a:rPr>
              <a:t>tar </a:t>
            </a:r>
            <a:r>
              <a:rPr lang="sv-SE" b="1">
                <a:latin typeface="Calibri"/>
                <a:ea typeface="Calibri"/>
                <a:cs typeface="Calibri"/>
                <a:sym typeface="Calibri"/>
              </a:rPr>
              <a:t>avstånd</a:t>
            </a:r>
            <a:r>
              <a:rPr lang="sv-SE">
                <a:latin typeface="Calibri"/>
                <a:ea typeface="Calibri"/>
                <a:cs typeface="Calibri"/>
                <a:sym typeface="Calibri"/>
              </a:rPr>
              <a:t> från att människan utsätts för förtryck och kränkande behandling, samt medverkar till att hjälpa andra människor.</a:t>
            </a:r>
            <a:endParaRPr/>
          </a:p>
          <a:p>
            <a:pPr marL="228600" lvl="0" indent="-127000" algn="l" rtl="0">
              <a:lnSpc>
                <a:spcPct val="90000"/>
              </a:lnSpc>
              <a:spcBef>
                <a:spcPts val="1000"/>
              </a:spcBef>
              <a:spcAft>
                <a:spcPts val="0"/>
              </a:spcAft>
              <a:buClr>
                <a:srgbClr val="0A4A8E"/>
              </a:buClr>
              <a:buSzPts val="1600"/>
              <a:buNone/>
            </a:pPr>
            <a:endParaRPr/>
          </a:p>
          <a:p>
            <a:pPr marL="228600" lvl="0" indent="-127000" algn="l" rtl="0">
              <a:lnSpc>
                <a:spcPct val="90000"/>
              </a:lnSpc>
              <a:spcBef>
                <a:spcPts val="1000"/>
              </a:spcBef>
              <a:spcAft>
                <a:spcPts val="0"/>
              </a:spcAft>
              <a:buClr>
                <a:srgbClr val="0A4A8E"/>
              </a:buClr>
              <a:buSzPts val="1600"/>
              <a:buNone/>
            </a:pPr>
            <a:endParaRPr/>
          </a:p>
        </p:txBody>
      </p:sp>
      <p:sp>
        <p:nvSpPr>
          <p:cNvPr id="121" name="Google Shape;121;p3"/>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850"/>
              <a:buNone/>
            </a:pPr>
            <a:r>
              <a:rPr lang="sv-SE" sz="1850"/>
              <a:t>Hälsa och inlärning</a:t>
            </a:r>
            <a:endParaRPr/>
          </a:p>
        </p:txBody>
      </p:sp>
      <p:pic>
        <p:nvPicPr>
          <p:cNvPr id="122" name="Google Shape;122;p3" descr="tumnagel"/>
          <p:cNvPicPr preferRelativeResize="0">
            <a:picLocks noGrp="1"/>
          </p:cNvPicPr>
          <p:nvPr>
            <p:ph type="body" idx="2"/>
          </p:nvPr>
        </p:nvPicPr>
        <p:blipFill rotWithShape="1">
          <a:blip r:embed="rId3">
            <a:alphaModFix/>
          </a:blip>
          <a:srcRect/>
          <a:stretch/>
        </p:blipFill>
        <p:spPr>
          <a:xfrm rot="1087697">
            <a:off x="5605025" y="2311583"/>
            <a:ext cx="2019622" cy="2962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539750" y="782821"/>
            <a:ext cx="8350358" cy="10653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A4A8E"/>
              </a:buClr>
              <a:buSzPts val="3240"/>
              <a:buFont typeface="Calibri"/>
              <a:buNone/>
            </a:pPr>
            <a:br>
              <a:rPr lang="sv-SE" sz="3240"/>
            </a:br>
            <a:r>
              <a:rPr lang="sv-SE" sz="3240"/>
              <a:t>Att förstå kopplingen mellan våra behov och vår motivation</a:t>
            </a:r>
            <a:endParaRPr sz="3240"/>
          </a:p>
        </p:txBody>
      </p:sp>
      <p:sp>
        <p:nvSpPr>
          <p:cNvPr id="129" name="Google Shape;129;p4"/>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850"/>
              <a:buNone/>
            </a:pPr>
            <a:r>
              <a:rPr lang="sv-SE" sz="1850"/>
              <a:t>Hälsa och inlärning</a:t>
            </a:r>
            <a:endParaRPr/>
          </a:p>
        </p:txBody>
      </p:sp>
      <p:pic>
        <p:nvPicPr>
          <p:cNvPr id="130" name="Google Shape;130;p4" descr="https://lh5.googleusercontent.com/3z6tAAc6eryhHQezQXc8xs4KITs_h3_ePsMIfdxXH6pM0Rk3uwqT4wDY2Qwq701tb37TE88VhZtralZY2RGNXD6P5kxtRCQoiSThgZY8QkF165IxVICWWIvn9u1wK1rlS-VOW-V4Yi-unop33A"/>
          <p:cNvPicPr preferRelativeResize="0"/>
          <p:nvPr/>
        </p:nvPicPr>
        <p:blipFill rotWithShape="1">
          <a:blip r:embed="rId3">
            <a:alphaModFix/>
          </a:blip>
          <a:srcRect l="14975" r="15173"/>
          <a:stretch/>
        </p:blipFill>
        <p:spPr>
          <a:xfrm>
            <a:off x="2009955" y="1833815"/>
            <a:ext cx="5124090" cy="3979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539750" y="1195803"/>
            <a:ext cx="8515351" cy="8127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A4A8E"/>
              </a:buClr>
              <a:buSzPts val="3600"/>
              <a:buFont typeface="Calibri"/>
              <a:buNone/>
            </a:pPr>
            <a:r>
              <a:rPr lang="sv-SE"/>
              <a:t>Känner ni igen några av dessa?</a:t>
            </a:r>
            <a:endParaRPr/>
          </a:p>
        </p:txBody>
      </p:sp>
      <p:sp>
        <p:nvSpPr>
          <p:cNvPr id="137" name="Google Shape;137;p5"/>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850"/>
              <a:buNone/>
            </a:pPr>
            <a:r>
              <a:rPr lang="sv-SE" sz="1850"/>
              <a:t>Hälsa och inlärning</a:t>
            </a:r>
            <a:endParaRPr/>
          </a:p>
        </p:txBody>
      </p:sp>
      <p:sp>
        <p:nvSpPr>
          <p:cNvPr id="138" name="Google Shape;138;p5"/>
          <p:cNvSpPr txBox="1"/>
          <p:nvPr/>
        </p:nvSpPr>
        <p:spPr>
          <a:xfrm>
            <a:off x="628649" y="2426855"/>
            <a:ext cx="6228272"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0" i="0" u="none" strike="noStrike" cap="none">
                <a:solidFill>
                  <a:srgbClr val="0A4A8E"/>
                </a:solidFill>
                <a:latin typeface="Calibri"/>
                <a:ea typeface="Calibri"/>
                <a:cs typeface="Calibri"/>
                <a:sym typeface="Calibri"/>
              </a:rPr>
              <a:t>Svårighet med koncentrationen?</a:t>
            </a:r>
            <a:endParaRPr/>
          </a:p>
          <a:p>
            <a:pPr marL="0" marR="0" lvl="0" indent="0" algn="l" rtl="0">
              <a:spcBef>
                <a:spcPts val="0"/>
              </a:spcBef>
              <a:spcAft>
                <a:spcPts val="0"/>
              </a:spcAft>
              <a:buNone/>
            </a:pPr>
            <a:endParaRPr sz="1800">
              <a:solidFill>
                <a:srgbClr val="0A4A8E"/>
              </a:solidFill>
              <a:latin typeface="Calibri"/>
              <a:ea typeface="Calibri"/>
              <a:cs typeface="Calibri"/>
              <a:sym typeface="Calibri"/>
            </a:endParaRPr>
          </a:p>
          <a:p>
            <a:pPr marL="0" marR="0" lvl="0" indent="0" algn="l" rtl="0">
              <a:spcBef>
                <a:spcPts val="0"/>
              </a:spcBef>
              <a:spcAft>
                <a:spcPts val="0"/>
              </a:spcAft>
              <a:buNone/>
            </a:pPr>
            <a:r>
              <a:rPr lang="sv-SE" sz="1800">
                <a:solidFill>
                  <a:srgbClr val="0A4A8E"/>
                </a:solidFill>
                <a:latin typeface="Calibri"/>
                <a:ea typeface="Calibri"/>
                <a:cs typeface="Calibri"/>
                <a:sym typeface="Calibri"/>
              </a:rPr>
              <a:t>Svårt att minnas?</a:t>
            </a:r>
            <a:endParaRPr/>
          </a:p>
          <a:p>
            <a:pPr marL="0" marR="0" lvl="0" indent="0" algn="l" rtl="0">
              <a:spcBef>
                <a:spcPts val="0"/>
              </a:spcBef>
              <a:spcAft>
                <a:spcPts val="0"/>
              </a:spcAft>
              <a:buNone/>
            </a:pPr>
            <a:endParaRPr sz="1800">
              <a:solidFill>
                <a:srgbClr val="0A4A8E"/>
              </a:solidFill>
              <a:latin typeface="Calibri"/>
              <a:ea typeface="Calibri"/>
              <a:cs typeface="Calibri"/>
              <a:sym typeface="Calibri"/>
            </a:endParaRPr>
          </a:p>
          <a:p>
            <a:pPr marL="0" marR="0" lvl="0" indent="0" algn="l" rtl="0">
              <a:spcBef>
                <a:spcPts val="0"/>
              </a:spcBef>
              <a:spcAft>
                <a:spcPts val="0"/>
              </a:spcAft>
              <a:buNone/>
            </a:pPr>
            <a:r>
              <a:rPr lang="sv-SE" sz="1800">
                <a:solidFill>
                  <a:srgbClr val="0A4A8E"/>
                </a:solidFill>
                <a:latin typeface="Calibri"/>
                <a:ea typeface="Calibri"/>
                <a:cs typeface="Calibri"/>
                <a:sym typeface="Calibri"/>
              </a:rPr>
              <a:t>Sug efter snabba kolhydrater? </a:t>
            </a:r>
            <a:endParaRPr/>
          </a:p>
          <a:p>
            <a:pPr marL="0" marR="0" lvl="0" indent="0" algn="l" rtl="0">
              <a:spcBef>
                <a:spcPts val="0"/>
              </a:spcBef>
              <a:spcAft>
                <a:spcPts val="0"/>
              </a:spcAft>
              <a:buNone/>
            </a:pPr>
            <a:endParaRPr sz="1800">
              <a:solidFill>
                <a:srgbClr val="0A4A8E"/>
              </a:solidFill>
              <a:latin typeface="Calibri"/>
              <a:ea typeface="Calibri"/>
              <a:cs typeface="Calibri"/>
              <a:sym typeface="Calibri"/>
            </a:endParaRPr>
          </a:p>
          <a:p>
            <a:pPr marL="0" marR="0" lvl="0" indent="0" algn="l" rtl="0">
              <a:spcBef>
                <a:spcPts val="0"/>
              </a:spcBef>
              <a:spcAft>
                <a:spcPts val="0"/>
              </a:spcAft>
              <a:buNone/>
            </a:pPr>
            <a:r>
              <a:rPr lang="sv-SE" sz="1800">
                <a:solidFill>
                  <a:srgbClr val="0A4A8E"/>
                </a:solidFill>
                <a:latin typeface="Calibri"/>
                <a:ea typeface="Calibri"/>
                <a:cs typeface="Calibri"/>
                <a:sym typeface="Calibri"/>
              </a:rPr>
              <a:t>Kort stubin?</a:t>
            </a:r>
            <a:endParaRPr/>
          </a:p>
          <a:p>
            <a:pPr marL="0" marR="0" lvl="0" indent="0" algn="l" rtl="0">
              <a:spcBef>
                <a:spcPts val="0"/>
              </a:spcBef>
              <a:spcAft>
                <a:spcPts val="0"/>
              </a:spcAft>
              <a:buNone/>
            </a:pPr>
            <a:endParaRPr sz="1800">
              <a:solidFill>
                <a:srgbClr val="0A4A8E"/>
              </a:solidFill>
              <a:latin typeface="Calibri"/>
              <a:ea typeface="Calibri"/>
              <a:cs typeface="Calibri"/>
              <a:sym typeface="Calibri"/>
            </a:endParaRPr>
          </a:p>
          <a:p>
            <a:pPr marL="0" marR="0" lvl="0" indent="0" algn="l" rtl="0">
              <a:spcBef>
                <a:spcPts val="0"/>
              </a:spcBef>
              <a:spcAft>
                <a:spcPts val="0"/>
              </a:spcAft>
              <a:buNone/>
            </a:pPr>
            <a:r>
              <a:rPr lang="sv-SE" sz="1800">
                <a:solidFill>
                  <a:srgbClr val="0A4A8E"/>
                </a:solidFill>
                <a:latin typeface="Calibri"/>
                <a:ea typeface="Calibri"/>
                <a:cs typeface="Calibri"/>
                <a:sym typeface="Calibri"/>
              </a:rPr>
              <a:t>Bristande kreativitet?</a:t>
            </a:r>
            <a:endParaRPr/>
          </a:p>
        </p:txBody>
      </p:sp>
      <p:pic>
        <p:nvPicPr>
          <p:cNvPr id="139" name="Google Shape;139;p5" descr="En bild som visar inomhus, säng, person, lägger&#10;&#10;Beskrivning genererad med mycket hög exakthet"/>
          <p:cNvPicPr preferRelativeResize="0"/>
          <p:nvPr/>
        </p:nvPicPr>
        <p:blipFill rotWithShape="1">
          <a:blip r:embed="rId3">
            <a:alphaModFix/>
          </a:blip>
          <a:srcRect l="9410" r="11689" b="6222"/>
          <a:stretch/>
        </p:blipFill>
        <p:spPr>
          <a:xfrm>
            <a:off x="4886324" y="2217728"/>
            <a:ext cx="3812876" cy="30035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638367" y="834589"/>
            <a:ext cx="7867266" cy="8127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A4A8E"/>
              </a:buClr>
              <a:buSzPts val="3240"/>
              <a:buFont typeface="Calibri"/>
              <a:buNone/>
            </a:pPr>
            <a:br>
              <a:rPr lang="sv-SE" sz="3240"/>
            </a:br>
            <a:r>
              <a:rPr lang="sv-SE" sz="3240"/>
              <a:t>Att utveckla strategier för inlärning </a:t>
            </a:r>
            <a:endParaRPr sz="3240"/>
          </a:p>
        </p:txBody>
      </p:sp>
      <p:sp>
        <p:nvSpPr>
          <p:cNvPr id="146" name="Google Shape;146;p6"/>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850"/>
              <a:buNone/>
            </a:pPr>
            <a:r>
              <a:rPr lang="sv-SE" sz="1850"/>
              <a:t>Hälsa och inlärning</a:t>
            </a:r>
            <a:endParaRPr/>
          </a:p>
        </p:txBody>
      </p:sp>
      <p:grpSp>
        <p:nvGrpSpPr>
          <p:cNvPr id="147" name="Google Shape;147;p6"/>
          <p:cNvGrpSpPr/>
          <p:nvPr/>
        </p:nvGrpSpPr>
        <p:grpSpPr>
          <a:xfrm>
            <a:off x="566251" y="2006279"/>
            <a:ext cx="1492858" cy="1939392"/>
            <a:chOff x="-2763145" y="6956036"/>
            <a:chExt cx="1492858" cy="1939392"/>
          </a:xfrm>
        </p:grpSpPr>
        <p:sp>
          <p:nvSpPr>
            <p:cNvPr id="148" name="Google Shape;148;p6"/>
            <p:cNvSpPr/>
            <p:nvPr/>
          </p:nvSpPr>
          <p:spPr>
            <a:xfrm>
              <a:off x="-2597097" y="6956036"/>
              <a:ext cx="1225760" cy="1211612"/>
            </a:xfrm>
            <a:prstGeom prst="ellipse">
              <a:avLst/>
            </a:prstGeom>
            <a:blipFill rotWithShape="1">
              <a:blip r:embed="rId3">
                <a:alphaModFix/>
              </a:blip>
              <a:stretch>
                <a:fillRect/>
              </a:stretch>
            </a:blipFill>
            <a:ln w="38100" cap="flat" cmpd="sng">
              <a:solidFill>
                <a:srgbClr val="002060"/>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9" name="Google Shape;149;p6"/>
            <p:cNvSpPr txBox="1"/>
            <p:nvPr/>
          </p:nvSpPr>
          <p:spPr>
            <a:xfrm>
              <a:off x="-2763145" y="8230148"/>
              <a:ext cx="1492858" cy="6652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400"/>
                <a:buFont typeface="Calibri"/>
                <a:buNone/>
              </a:pPr>
              <a:r>
                <a:rPr lang="sv-SE" sz="1600" b="1">
                  <a:solidFill>
                    <a:srgbClr val="002060"/>
                  </a:solidFill>
                  <a:latin typeface="Calibri"/>
                  <a:ea typeface="Calibri"/>
                  <a:cs typeface="Calibri"/>
                  <a:sym typeface="Calibri"/>
                </a:rPr>
                <a:t>Utvidga komfortzonen</a:t>
              </a:r>
              <a:endParaRPr/>
            </a:p>
          </p:txBody>
        </p:sp>
      </p:grpSp>
      <p:grpSp>
        <p:nvGrpSpPr>
          <p:cNvPr id="150" name="Google Shape;150;p6"/>
          <p:cNvGrpSpPr/>
          <p:nvPr/>
        </p:nvGrpSpPr>
        <p:grpSpPr>
          <a:xfrm>
            <a:off x="4854017" y="2019172"/>
            <a:ext cx="1370694" cy="1797386"/>
            <a:chOff x="7307590" y="2962841"/>
            <a:chExt cx="1420581" cy="1955697"/>
          </a:xfrm>
        </p:grpSpPr>
        <p:sp>
          <p:nvSpPr>
            <p:cNvPr id="151" name="Google Shape;151;p6"/>
            <p:cNvSpPr/>
            <p:nvPr/>
          </p:nvSpPr>
          <p:spPr>
            <a:xfrm>
              <a:off x="7401735" y="2962841"/>
              <a:ext cx="1232291" cy="1232291"/>
            </a:xfrm>
            <a:prstGeom prst="ellipse">
              <a:avLst/>
            </a:prstGeom>
            <a:blipFill rotWithShape="1">
              <a:blip r:embed="rId4">
                <a:alphaModFix/>
              </a:blip>
              <a:stretch>
                <a:fillRect/>
              </a:stretch>
            </a:blipFill>
            <a:ln w="38100" cap="flat" cmpd="sng">
              <a:solidFill>
                <a:srgbClr val="005C2A"/>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2" name="Google Shape;152;p6"/>
            <p:cNvSpPr/>
            <p:nvPr/>
          </p:nvSpPr>
          <p:spPr>
            <a:xfrm>
              <a:off x="7307590" y="4272207"/>
              <a:ext cx="142058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400"/>
                <a:buFont typeface="Calibri"/>
                <a:buNone/>
              </a:pPr>
              <a:r>
                <a:rPr lang="sv-SE" sz="1600" b="1">
                  <a:solidFill>
                    <a:srgbClr val="002060"/>
                  </a:solidFill>
                  <a:latin typeface="Calibri"/>
                  <a:ea typeface="Calibri"/>
                  <a:cs typeface="Calibri"/>
                  <a:sym typeface="Calibri"/>
                </a:rPr>
                <a:t>Träna </a:t>
              </a:r>
              <a:endParaRPr/>
            </a:p>
            <a:p>
              <a:pPr marL="0" marR="0" lvl="0" indent="0" algn="ctr" rtl="0">
                <a:spcBef>
                  <a:spcPts val="0"/>
                </a:spcBef>
                <a:spcAft>
                  <a:spcPts val="0"/>
                </a:spcAft>
                <a:buClr>
                  <a:srgbClr val="002060"/>
                </a:buClr>
                <a:buSzPts val="400"/>
                <a:buFont typeface="Calibri"/>
                <a:buNone/>
              </a:pPr>
              <a:r>
                <a:rPr lang="sv-SE" sz="1600" b="1">
                  <a:solidFill>
                    <a:srgbClr val="002060"/>
                  </a:solidFill>
                  <a:latin typeface="Calibri"/>
                  <a:ea typeface="Calibri"/>
                  <a:cs typeface="Calibri"/>
                  <a:sym typeface="Calibri"/>
                </a:rPr>
                <a:t>visualisering </a:t>
              </a:r>
              <a:endParaRPr/>
            </a:p>
          </p:txBody>
        </p:sp>
      </p:grpSp>
      <p:grpSp>
        <p:nvGrpSpPr>
          <p:cNvPr id="153" name="Google Shape;153;p6"/>
          <p:cNvGrpSpPr/>
          <p:nvPr/>
        </p:nvGrpSpPr>
        <p:grpSpPr>
          <a:xfrm>
            <a:off x="6790747" y="4061020"/>
            <a:ext cx="1918250" cy="1469066"/>
            <a:chOff x="6927630" y="1039858"/>
            <a:chExt cx="2298210" cy="1712098"/>
          </a:xfrm>
        </p:grpSpPr>
        <p:sp>
          <p:nvSpPr>
            <p:cNvPr id="154" name="Google Shape;154;p6"/>
            <p:cNvSpPr/>
            <p:nvPr/>
          </p:nvSpPr>
          <p:spPr>
            <a:xfrm>
              <a:off x="7318573" y="1039858"/>
              <a:ext cx="1315453" cy="1315453"/>
            </a:xfrm>
            <a:prstGeom prst="ellipse">
              <a:avLst/>
            </a:prstGeom>
            <a:blipFill rotWithShape="1">
              <a:blip r:embed="rId5">
                <a:alphaModFix/>
              </a:blip>
              <a:stretch>
                <a:fillRect/>
              </a:stretch>
            </a:blipFill>
            <a:ln w="38100" cap="flat" cmpd="sng">
              <a:solidFill>
                <a:srgbClr val="002060"/>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5" name="Google Shape;155;p6"/>
            <p:cNvSpPr txBox="1"/>
            <p:nvPr/>
          </p:nvSpPr>
          <p:spPr>
            <a:xfrm>
              <a:off x="6927630" y="2372650"/>
              <a:ext cx="2298210" cy="3793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400"/>
                <a:buFont typeface="Calibri"/>
                <a:buNone/>
              </a:pPr>
              <a:r>
                <a:rPr lang="sv-SE" sz="1600" b="1">
                  <a:solidFill>
                    <a:srgbClr val="002060"/>
                  </a:solidFill>
                  <a:latin typeface="Calibri"/>
                  <a:ea typeface="Calibri"/>
                  <a:cs typeface="Calibri"/>
                  <a:sym typeface="Calibri"/>
                </a:rPr>
                <a:t>Träna problemlösning </a:t>
              </a:r>
              <a:endParaRPr/>
            </a:p>
          </p:txBody>
        </p:sp>
      </p:grpSp>
      <p:grpSp>
        <p:nvGrpSpPr>
          <p:cNvPr id="156" name="Google Shape;156;p6"/>
          <p:cNvGrpSpPr/>
          <p:nvPr/>
        </p:nvGrpSpPr>
        <p:grpSpPr>
          <a:xfrm>
            <a:off x="2483745" y="1978878"/>
            <a:ext cx="2212693" cy="1554802"/>
            <a:chOff x="4960800" y="4358689"/>
            <a:chExt cx="2852373" cy="1945827"/>
          </a:xfrm>
        </p:grpSpPr>
        <p:sp>
          <p:nvSpPr>
            <p:cNvPr id="157" name="Google Shape;157;p6"/>
            <p:cNvSpPr/>
            <p:nvPr/>
          </p:nvSpPr>
          <p:spPr>
            <a:xfrm>
              <a:off x="5567307" y="4358689"/>
              <a:ext cx="1580122" cy="1516326"/>
            </a:xfrm>
            <a:prstGeom prst="ellipse">
              <a:avLst/>
            </a:prstGeom>
            <a:blipFill rotWithShape="1">
              <a:blip r:embed="rId6">
                <a:alphaModFix/>
              </a:blip>
              <a:stretch>
                <a:fillRect/>
              </a:stretch>
            </a:blipFill>
            <a:ln w="38100" cap="flat" cmpd="sng">
              <a:solidFill>
                <a:srgbClr val="002060"/>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8" name="Google Shape;158;p6"/>
            <p:cNvSpPr txBox="1"/>
            <p:nvPr/>
          </p:nvSpPr>
          <p:spPr>
            <a:xfrm>
              <a:off x="4960800" y="5925210"/>
              <a:ext cx="2852373" cy="3793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400"/>
                <a:buFont typeface="Calibri"/>
                <a:buNone/>
              </a:pPr>
              <a:r>
                <a:rPr lang="sv-SE" sz="1600" b="1">
                  <a:solidFill>
                    <a:srgbClr val="002060"/>
                  </a:solidFill>
                  <a:latin typeface="Calibri"/>
                  <a:ea typeface="Calibri"/>
                  <a:cs typeface="Calibri"/>
                  <a:sym typeface="Calibri"/>
                </a:rPr>
                <a:t> Träna komplexa rörelser</a:t>
              </a:r>
              <a:endParaRPr/>
            </a:p>
            <a:p>
              <a:pPr marL="0" marR="0" lvl="0" indent="0" algn="ctr" rtl="0">
                <a:spcBef>
                  <a:spcPts val="0"/>
                </a:spcBef>
                <a:spcAft>
                  <a:spcPts val="0"/>
                </a:spcAft>
                <a:buClr>
                  <a:schemeClr val="dk1"/>
                </a:buClr>
                <a:buSzPts val="400"/>
                <a:buFont typeface="Calibri"/>
                <a:buNone/>
              </a:pPr>
              <a:endParaRPr sz="1600" b="1">
                <a:solidFill>
                  <a:srgbClr val="002060"/>
                </a:solidFill>
                <a:latin typeface="Calibri"/>
                <a:ea typeface="Calibri"/>
                <a:cs typeface="Calibri"/>
                <a:sym typeface="Calibri"/>
              </a:endParaRPr>
            </a:p>
          </p:txBody>
        </p:sp>
      </p:grpSp>
      <p:sp>
        <p:nvSpPr>
          <p:cNvPr id="159" name="Google Shape;159;p6"/>
          <p:cNvSpPr/>
          <p:nvPr/>
        </p:nvSpPr>
        <p:spPr>
          <a:xfrm>
            <a:off x="706481" y="4095310"/>
            <a:ext cx="1321941" cy="1214421"/>
          </a:xfrm>
          <a:prstGeom prst="ellipse">
            <a:avLst/>
          </a:prstGeom>
          <a:blipFill rotWithShape="1">
            <a:blip r:embed="rId7">
              <a:alphaModFix/>
            </a:blip>
            <a:stretch>
              <a:fillRect/>
            </a:stretch>
          </a:blipFill>
          <a:ln w="38100" cap="flat" cmpd="sng">
            <a:solidFill>
              <a:srgbClr val="002060"/>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0" name="Google Shape;160;p6"/>
          <p:cNvSpPr txBox="1"/>
          <p:nvPr/>
        </p:nvSpPr>
        <p:spPr>
          <a:xfrm>
            <a:off x="156872" y="5459370"/>
            <a:ext cx="2421158" cy="6535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400"/>
              <a:buFont typeface="Calibri"/>
              <a:buNone/>
            </a:pPr>
            <a:r>
              <a:rPr lang="sv-SE" sz="1600" b="1">
                <a:solidFill>
                  <a:srgbClr val="002060"/>
                </a:solidFill>
                <a:latin typeface="Calibri"/>
                <a:ea typeface="Calibri"/>
                <a:cs typeface="Calibri"/>
                <a:sym typeface="Calibri"/>
              </a:rPr>
              <a:t>Träna din kreativitet och arbetsminne </a:t>
            </a:r>
            <a:endParaRPr/>
          </a:p>
        </p:txBody>
      </p:sp>
      <p:grpSp>
        <p:nvGrpSpPr>
          <p:cNvPr id="161" name="Google Shape;161;p6"/>
          <p:cNvGrpSpPr/>
          <p:nvPr/>
        </p:nvGrpSpPr>
        <p:grpSpPr>
          <a:xfrm>
            <a:off x="6578408" y="2064338"/>
            <a:ext cx="2175265" cy="1471092"/>
            <a:chOff x="9697086" y="2682463"/>
            <a:chExt cx="2175265" cy="1471092"/>
          </a:xfrm>
        </p:grpSpPr>
        <p:sp>
          <p:nvSpPr>
            <p:cNvPr id="162" name="Google Shape;162;p6"/>
            <p:cNvSpPr/>
            <p:nvPr/>
          </p:nvSpPr>
          <p:spPr>
            <a:xfrm>
              <a:off x="10146969" y="2682463"/>
              <a:ext cx="1189016" cy="1132539"/>
            </a:xfrm>
            <a:prstGeom prst="ellipse">
              <a:avLst/>
            </a:prstGeom>
            <a:blipFill rotWithShape="1">
              <a:blip r:embed="rId8">
                <a:alphaModFix/>
              </a:blip>
              <a:stretch>
                <a:fillRect/>
              </a:stretch>
            </a:blipFill>
            <a:ln w="38100" cap="flat" cmpd="sng">
              <a:solidFill>
                <a:srgbClr val="002060"/>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3" name="Google Shape;163;p6"/>
            <p:cNvSpPr txBox="1"/>
            <p:nvPr/>
          </p:nvSpPr>
          <p:spPr>
            <a:xfrm>
              <a:off x="9697086" y="3815001"/>
              <a:ext cx="2175265"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400"/>
                <a:buFont typeface="Calibri"/>
                <a:buNone/>
              </a:pPr>
              <a:r>
                <a:rPr lang="sv-SE" sz="1600" b="1">
                  <a:solidFill>
                    <a:srgbClr val="002060"/>
                  </a:solidFill>
                  <a:latin typeface="Calibri"/>
                  <a:ea typeface="Calibri"/>
                  <a:cs typeface="Calibri"/>
                  <a:sym typeface="Calibri"/>
                </a:rPr>
                <a:t>Lära nya saker</a:t>
              </a:r>
              <a:endParaRPr/>
            </a:p>
          </p:txBody>
        </p:sp>
      </p:grpSp>
      <p:sp>
        <p:nvSpPr>
          <p:cNvPr id="164" name="Google Shape;164;p6"/>
          <p:cNvSpPr/>
          <p:nvPr/>
        </p:nvSpPr>
        <p:spPr>
          <a:xfrm>
            <a:off x="4984189" y="4118009"/>
            <a:ext cx="1227089" cy="1167385"/>
          </a:xfrm>
          <a:prstGeom prst="ellipse">
            <a:avLst/>
          </a:prstGeom>
          <a:blipFill rotWithShape="1">
            <a:blip r:embed="rId9">
              <a:alphaModFix/>
            </a:blip>
            <a:stretch>
              <a:fillRect/>
            </a:stretch>
          </a:blipFill>
          <a:ln w="38100" cap="flat" cmpd="sng">
            <a:solidFill>
              <a:srgbClr val="002060"/>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5" name="Google Shape;165;p6"/>
          <p:cNvSpPr txBox="1"/>
          <p:nvPr/>
        </p:nvSpPr>
        <p:spPr>
          <a:xfrm>
            <a:off x="4597570" y="5514109"/>
            <a:ext cx="2175265"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400"/>
              <a:buFont typeface="Calibri"/>
              <a:buNone/>
            </a:pPr>
            <a:r>
              <a:rPr lang="sv-SE" sz="1600" b="1">
                <a:solidFill>
                  <a:srgbClr val="002060"/>
                </a:solidFill>
                <a:latin typeface="Calibri"/>
                <a:ea typeface="Calibri"/>
                <a:cs typeface="Calibri"/>
                <a:sym typeface="Calibri"/>
              </a:rPr>
              <a:t>Humor</a:t>
            </a:r>
            <a:endParaRPr/>
          </a:p>
        </p:txBody>
      </p:sp>
      <p:grpSp>
        <p:nvGrpSpPr>
          <p:cNvPr id="166" name="Google Shape;166;p6"/>
          <p:cNvGrpSpPr/>
          <p:nvPr/>
        </p:nvGrpSpPr>
        <p:grpSpPr>
          <a:xfrm>
            <a:off x="2916810" y="4038401"/>
            <a:ext cx="1492858" cy="1669631"/>
            <a:chOff x="2549178" y="1933967"/>
            <a:chExt cx="1492858" cy="1669631"/>
          </a:xfrm>
        </p:grpSpPr>
        <p:sp>
          <p:nvSpPr>
            <p:cNvPr id="167" name="Google Shape;167;p6"/>
            <p:cNvSpPr/>
            <p:nvPr/>
          </p:nvSpPr>
          <p:spPr>
            <a:xfrm>
              <a:off x="2549178" y="1933967"/>
              <a:ext cx="1326104" cy="1254451"/>
            </a:xfrm>
            <a:prstGeom prst="ellipse">
              <a:avLst/>
            </a:prstGeom>
            <a:blipFill rotWithShape="1">
              <a:blip r:embed="rId10">
                <a:alphaModFix/>
              </a:blip>
              <a:stretch>
                <a:fillRect/>
              </a:stretch>
            </a:blipFill>
            <a:ln w="38100" cap="flat" cmpd="sng">
              <a:solidFill>
                <a:srgbClr val="002060"/>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8" name="Google Shape;168;p6"/>
            <p:cNvSpPr txBox="1"/>
            <p:nvPr/>
          </p:nvSpPr>
          <p:spPr>
            <a:xfrm>
              <a:off x="2549178" y="3265044"/>
              <a:ext cx="149285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400"/>
                <a:buFont typeface="Calibri"/>
                <a:buNone/>
              </a:pPr>
              <a:r>
                <a:rPr lang="sv-SE" sz="1600" b="1">
                  <a:solidFill>
                    <a:srgbClr val="002060"/>
                  </a:solidFill>
                  <a:latin typeface="Calibri"/>
                  <a:ea typeface="Calibri"/>
                  <a:cs typeface="Calibri"/>
                  <a:sym typeface="Calibri"/>
                </a:rPr>
                <a:t>Läsa böcker</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850"/>
              <a:buNone/>
            </a:pPr>
            <a:r>
              <a:rPr lang="sv-SE" sz="1850"/>
              <a:t>Hälsa och inlärning</a:t>
            </a:r>
            <a:endParaRPr/>
          </a:p>
        </p:txBody>
      </p:sp>
      <p:pic>
        <p:nvPicPr>
          <p:cNvPr id="175" name="Google Shape;175;p7"/>
          <p:cNvPicPr preferRelativeResize="0"/>
          <p:nvPr/>
        </p:nvPicPr>
        <p:blipFill rotWithShape="1">
          <a:blip r:embed="rId3">
            <a:alphaModFix/>
          </a:blip>
          <a:srcRect/>
          <a:stretch/>
        </p:blipFill>
        <p:spPr>
          <a:xfrm>
            <a:off x="3525087" y="3126509"/>
            <a:ext cx="2093825" cy="2589489"/>
          </a:xfrm>
          <a:prstGeom prst="rect">
            <a:avLst/>
          </a:prstGeom>
          <a:noFill/>
          <a:ln>
            <a:noFill/>
          </a:ln>
        </p:spPr>
      </p:pic>
      <p:sp>
        <p:nvSpPr>
          <p:cNvPr id="176" name="Google Shape;176;p7"/>
          <p:cNvSpPr/>
          <p:nvPr/>
        </p:nvSpPr>
        <p:spPr>
          <a:xfrm>
            <a:off x="1429468" y="3040766"/>
            <a:ext cx="1143271" cy="1180318"/>
          </a:xfrm>
          <a:prstGeom prst="ellipse">
            <a:avLst/>
          </a:prstGeom>
          <a:blipFill rotWithShape="1">
            <a:blip r:embed="rId4">
              <a:alphaModFix/>
            </a:blip>
            <a:stretch>
              <a:fillRect/>
            </a:stretch>
          </a:blipFill>
          <a:ln w="12700" cap="flat" cmpd="sng">
            <a:solidFill>
              <a:srgbClr val="005C2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77" name="Google Shape;177;p7"/>
          <p:cNvSpPr/>
          <p:nvPr/>
        </p:nvSpPr>
        <p:spPr>
          <a:xfrm>
            <a:off x="5429782" y="1319797"/>
            <a:ext cx="1143271" cy="1242392"/>
          </a:xfrm>
          <a:prstGeom prst="ellipse">
            <a:avLst/>
          </a:prstGeom>
          <a:blipFill rotWithShape="1">
            <a:blip r:embed="rId5">
              <a:alphaModFix/>
            </a:blip>
            <a:stretch>
              <a:fillRect/>
            </a:stretch>
          </a:blipFill>
          <a:ln w="12700" cap="flat" cmpd="sng">
            <a:solidFill>
              <a:srgbClr val="005C2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78" name="Google Shape;178;p7"/>
          <p:cNvSpPr/>
          <p:nvPr/>
        </p:nvSpPr>
        <p:spPr>
          <a:xfrm>
            <a:off x="2381816" y="1319797"/>
            <a:ext cx="1143271" cy="1180318"/>
          </a:xfrm>
          <a:prstGeom prst="ellipse">
            <a:avLst/>
          </a:prstGeom>
          <a:blipFill rotWithShape="1">
            <a:blip r:embed="rId6">
              <a:alphaModFix/>
            </a:blip>
            <a:stretch>
              <a:fillRect/>
            </a:stretch>
          </a:blipFill>
          <a:ln w="12700" cap="flat" cmpd="sng">
            <a:solidFill>
              <a:srgbClr val="005C2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79" name="Google Shape;179;p7"/>
          <p:cNvSpPr/>
          <p:nvPr/>
        </p:nvSpPr>
        <p:spPr>
          <a:xfrm>
            <a:off x="6595449" y="2998851"/>
            <a:ext cx="1143271" cy="1180318"/>
          </a:xfrm>
          <a:prstGeom prst="ellipse">
            <a:avLst/>
          </a:prstGeom>
          <a:blipFill rotWithShape="1">
            <a:blip r:embed="rId7">
              <a:alphaModFix/>
            </a:blip>
            <a:stretch>
              <a:fillRect/>
            </a:stretch>
          </a:blipFill>
          <a:ln w="12700" cap="flat" cmpd="sng">
            <a:solidFill>
              <a:srgbClr val="005C2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title"/>
          </p:nvPr>
        </p:nvSpPr>
        <p:spPr>
          <a:xfrm>
            <a:off x="628649" y="1410856"/>
            <a:ext cx="8515351" cy="8127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A4A8E"/>
              </a:buClr>
              <a:buSzPts val="3240"/>
              <a:buFont typeface="Calibri"/>
              <a:buNone/>
            </a:pPr>
            <a:r>
              <a:rPr lang="sv-SE" sz="3240"/>
              <a:t>Att hantera motgångar och se kreativa lösningar </a:t>
            </a:r>
            <a:br>
              <a:rPr lang="sv-SE" sz="3240"/>
            </a:br>
            <a:endParaRPr sz="3240"/>
          </a:p>
        </p:txBody>
      </p:sp>
      <p:sp>
        <p:nvSpPr>
          <p:cNvPr id="186" name="Google Shape;186;p8"/>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850"/>
              <a:buNone/>
            </a:pPr>
            <a:r>
              <a:rPr lang="sv-SE" sz="1850"/>
              <a:t>Hälsa och inlärning</a:t>
            </a:r>
            <a:endParaRPr/>
          </a:p>
        </p:txBody>
      </p:sp>
      <p:sp>
        <p:nvSpPr>
          <p:cNvPr id="187" name="Google Shape;187;p8"/>
          <p:cNvSpPr/>
          <p:nvPr/>
        </p:nvSpPr>
        <p:spPr>
          <a:xfrm>
            <a:off x="539750" y="2667706"/>
            <a:ext cx="1583999" cy="1583999"/>
          </a:xfrm>
          <a:prstGeom prst="ellipse">
            <a:avLst/>
          </a:prstGeom>
          <a:blipFill rotWithShape="1">
            <a:blip r:embed="rId3">
              <a:alphaModFix/>
            </a:blip>
            <a:stretch>
              <a:fillRect/>
            </a:stretch>
          </a:blipFill>
          <a:ln w="12700" cap="flat" cmpd="sng">
            <a:solidFill>
              <a:srgbClr val="005C2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8" name="Google Shape;188;p8"/>
          <p:cNvSpPr/>
          <p:nvPr/>
        </p:nvSpPr>
        <p:spPr>
          <a:xfrm>
            <a:off x="2682225" y="2667707"/>
            <a:ext cx="1583999" cy="1583999"/>
          </a:xfrm>
          <a:prstGeom prst="ellipse">
            <a:avLst/>
          </a:prstGeom>
          <a:blipFill rotWithShape="1">
            <a:blip r:embed="rId4">
              <a:alphaModFix/>
            </a:blip>
            <a:stretch>
              <a:fillRect/>
            </a:stretch>
          </a:blipFill>
          <a:ln w="12700" cap="flat" cmpd="sng">
            <a:solidFill>
              <a:srgbClr val="005C2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9" name="Google Shape;189;p8"/>
          <p:cNvSpPr/>
          <p:nvPr/>
        </p:nvSpPr>
        <p:spPr>
          <a:xfrm>
            <a:off x="4851238" y="2667707"/>
            <a:ext cx="1583999" cy="1583999"/>
          </a:xfrm>
          <a:prstGeom prst="ellipse">
            <a:avLst/>
          </a:prstGeom>
          <a:blipFill rotWithShape="1">
            <a:blip r:embed="rId5">
              <a:alphaModFix/>
            </a:blip>
            <a:stretch>
              <a:fillRect/>
            </a:stretch>
          </a:blipFill>
          <a:ln w="12700" cap="flat" cmpd="sng">
            <a:solidFill>
              <a:srgbClr val="005C2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0" name="Google Shape;190;p8"/>
          <p:cNvSpPr/>
          <p:nvPr/>
        </p:nvSpPr>
        <p:spPr>
          <a:xfrm>
            <a:off x="7020251" y="2667707"/>
            <a:ext cx="1583999" cy="1583999"/>
          </a:xfrm>
          <a:prstGeom prst="ellipse">
            <a:avLst/>
          </a:prstGeom>
          <a:blipFill rotWithShape="1">
            <a:blip r:embed="rId6">
              <a:alphaModFix/>
            </a:blip>
            <a:stretch>
              <a:fillRect/>
            </a:stretch>
          </a:blipFill>
          <a:ln w="12700" cap="flat" cmpd="sng">
            <a:solidFill>
              <a:srgbClr val="005C2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idx="4294967295"/>
          </p:nvPr>
        </p:nvSpPr>
        <p:spPr>
          <a:xfrm>
            <a:off x="1808162" y="4565650"/>
            <a:ext cx="5730875" cy="812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59"/>
              <a:buFont typeface="Calibri"/>
              <a:buNone/>
            </a:pPr>
            <a:r>
              <a:rPr lang="sv-SE" sz="3959"/>
              <a:t> Läs gärna mer på:</a:t>
            </a:r>
            <a:br>
              <a:rPr lang="sv-SE" sz="3959"/>
            </a:br>
            <a:r>
              <a:rPr lang="sv-SE" sz="3959"/>
              <a:t>www.motivationslyftet.se</a:t>
            </a:r>
            <a:endParaRPr/>
          </a:p>
        </p:txBody>
      </p:sp>
      <p:pic>
        <p:nvPicPr>
          <p:cNvPr id="197" name="Google Shape;197;p9"/>
          <p:cNvPicPr preferRelativeResize="0">
            <a:picLocks noGrp="1"/>
          </p:cNvPicPr>
          <p:nvPr>
            <p:ph type="body" idx="4294967295"/>
          </p:nvPr>
        </p:nvPicPr>
        <p:blipFill rotWithShape="1">
          <a:blip r:embed="rId3">
            <a:alphaModFix/>
          </a:blip>
          <a:srcRect/>
          <a:stretch/>
        </p:blipFill>
        <p:spPr>
          <a:xfrm>
            <a:off x="815974" y="1460500"/>
            <a:ext cx="7715250" cy="18351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1454</Words>
  <Application>Microsoft Office PowerPoint</Application>
  <PresentationFormat>Bildspel på skärmen (4:3)</PresentationFormat>
  <Paragraphs>121</Paragraphs>
  <Slides>9</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Noto Sans Symbols</vt:lpstr>
      <vt:lpstr>Office Theme</vt:lpstr>
      <vt:lpstr>PowerPoint-presentation</vt:lpstr>
      <vt:lpstr>Förmågor som tränas denna termin: </vt:lpstr>
      <vt:lpstr>Stöd i styrdokumenten</vt:lpstr>
      <vt:lpstr> Att förstå kopplingen mellan våra behov och vår motivation</vt:lpstr>
      <vt:lpstr>Känner ni igen några av dessa?</vt:lpstr>
      <vt:lpstr> Att utveckla strategier för inlärning </vt:lpstr>
      <vt:lpstr>PowerPoint-presentation</vt:lpstr>
      <vt:lpstr>Att hantera motgångar och se kreativa lösningar  </vt:lpstr>
      <vt:lpstr> Läs gärna mer på: www.motivationslyftet.se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Marie Wenngren (Consultant)</dc:creator>
  <cp:lastModifiedBy>Katrin</cp:lastModifiedBy>
  <cp:revision>1</cp:revision>
  <dcterms:created xsi:type="dcterms:W3CDTF">2017-11-28T14:55:51Z</dcterms:created>
  <dcterms:modified xsi:type="dcterms:W3CDTF">2019-08-15T13:08:57Z</dcterms:modified>
</cp:coreProperties>
</file>