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jKQMeZ5K+f4kVXPPhBI3IISCL3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2" d="100"/>
          <a:sy n="22" d="100"/>
        </p:scale>
        <p:origin x="118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Förklara att Motivationslyftet handlar om att: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sv-SE"/>
              <a:t>Rusta eleverna inför framtiden där eleverna får träna och utveckla både kognitiva och icke-kognitiva förmågor</a:t>
            </a:r>
            <a:endParaRPr/>
          </a:p>
          <a:p>
            <a:pPr marL="228600" lvl="0" indent="-228600" algn="l" rtl="0">
              <a:spcBef>
                <a:spcPts val="0"/>
              </a:spcBef>
              <a:spcAft>
                <a:spcPts val="0"/>
              </a:spcAft>
              <a:buClr>
                <a:schemeClr val="dk1"/>
              </a:buClr>
              <a:buSzPts val="1200"/>
              <a:buFont typeface="Calibri"/>
              <a:buAutoNum type="arabicPeriod"/>
            </a:pPr>
            <a:r>
              <a:rPr lang="sv-SE"/>
              <a:t>Syftet med Motivationslyftet är att eleverna får verktyg för att må bra och prestera – nu och i framtiden. </a:t>
            </a:r>
            <a:endParaRPr/>
          </a:p>
          <a:p>
            <a:pPr marL="228600" lvl="0" indent="-228600" algn="l" rtl="0">
              <a:spcBef>
                <a:spcPts val="0"/>
              </a:spcBef>
              <a:spcAft>
                <a:spcPts val="0"/>
              </a:spcAft>
              <a:buClr>
                <a:schemeClr val="dk1"/>
              </a:buClr>
              <a:buSzPts val="1200"/>
              <a:buFont typeface="Calibri"/>
              <a:buAutoNum type="arabicPeriod"/>
            </a:pPr>
            <a:r>
              <a:rPr lang="sv-SE"/>
              <a:t>Förmågorna tränas kontinuerligt på mentorstid och i olika ämnen där </a:t>
            </a:r>
            <a:r>
              <a:rPr lang="sv-SE" sz="1200" b="0" i="0" u="none" strike="noStrike">
                <a:solidFill>
                  <a:schemeClr val="dk1"/>
                </a:solidFill>
                <a:latin typeface="Calibri"/>
                <a:ea typeface="Calibri"/>
                <a:cs typeface="Calibri"/>
                <a:sym typeface="Calibri"/>
              </a:rPr>
              <a:t>eleverna får ta del av fakta och forskning och arbetar med detta både individuellt och i grupp. Kunskaperna befästs genom olika arbetssätt och praktisk-estetisk inslag, t ex bilder.</a:t>
            </a:r>
            <a:endParaRPr b="0"/>
          </a:p>
          <a:p>
            <a:pPr marL="0" lvl="0" indent="0" algn="l" rtl="0">
              <a:spcBef>
                <a:spcPts val="0"/>
              </a:spcBef>
              <a:spcAft>
                <a:spcPts val="0"/>
              </a:spcAft>
              <a:buNone/>
            </a:pPr>
            <a:endParaRPr/>
          </a:p>
        </p:txBody>
      </p:sp>
      <p:sp>
        <p:nvSpPr>
          <p:cNvPr id="102" name="Google Shape;1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FDB409"/>
              </a:buClr>
              <a:buSzPts val="250"/>
              <a:buFont typeface="Arial"/>
              <a:buNone/>
            </a:pPr>
            <a:r>
              <a:rPr lang="sv-SE" sz="1200"/>
              <a:t>Denna termin tränar vi dessa förmågor:</a:t>
            </a:r>
            <a:endParaRPr/>
          </a:p>
          <a:p>
            <a:pPr marL="0" marR="0" lvl="0" indent="0" algn="l" rtl="0">
              <a:lnSpc>
                <a:spcPct val="115000"/>
              </a:lnSpc>
              <a:spcBef>
                <a:spcPts val="0"/>
              </a:spcBef>
              <a:spcAft>
                <a:spcPts val="0"/>
              </a:spcAft>
              <a:buClr>
                <a:srgbClr val="FDB409"/>
              </a:buClr>
              <a:buSzPts val="300"/>
              <a:buFont typeface="Arial"/>
              <a:buNone/>
            </a:pPr>
            <a:endParaRPr sz="1200" b="1"/>
          </a:p>
          <a:p>
            <a:pPr marL="0" marR="0" lvl="0" indent="0" algn="l" rtl="0">
              <a:lnSpc>
                <a:spcPct val="115000"/>
              </a:lnSpc>
              <a:spcBef>
                <a:spcPts val="0"/>
              </a:spcBef>
              <a:spcAft>
                <a:spcPts val="0"/>
              </a:spcAft>
              <a:buClr>
                <a:srgbClr val="FDB409"/>
              </a:buClr>
              <a:buSzPts val="300"/>
              <a:buFont typeface="Arial"/>
              <a:buNone/>
            </a:pPr>
            <a:r>
              <a:rPr lang="sv-SE" sz="1200" b="1"/>
              <a:t>ATT KUNNA UTTRYCKA SIN VIJA OCH TA MEDVETNA BESLUT</a:t>
            </a:r>
            <a:endParaRPr/>
          </a:p>
          <a:p>
            <a:pPr marL="0" lvl="0" indent="0" algn="l" rtl="0">
              <a:lnSpc>
                <a:spcPct val="115000"/>
              </a:lnSpc>
              <a:spcBef>
                <a:spcPts val="0"/>
              </a:spcBef>
              <a:spcAft>
                <a:spcPts val="0"/>
              </a:spcAft>
              <a:buClr>
                <a:schemeClr val="dk1"/>
              </a:buClr>
              <a:buSzPts val="1200"/>
              <a:buFont typeface="Calibri"/>
              <a:buNone/>
            </a:pPr>
            <a:r>
              <a:rPr lang="sv-SE" sz="1200"/>
              <a:t>•   Att träna sig i att ha en åsikt och att göra medvetna val och stärka sin självtillit.</a:t>
            </a:r>
            <a:endParaRPr/>
          </a:p>
          <a:p>
            <a:pPr marL="0" lvl="0" indent="0" algn="l" rtl="0">
              <a:lnSpc>
                <a:spcPct val="115000"/>
              </a:lnSpc>
              <a:spcBef>
                <a:spcPts val="0"/>
              </a:spcBef>
              <a:spcAft>
                <a:spcPts val="0"/>
              </a:spcAft>
              <a:buClr>
                <a:schemeClr val="dk1"/>
              </a:buClr>
              <a:buSzPts val="1200"/>
              <a:buFont typeface="Calibri"/>
              <a:buNone/>
            </a:pPr>
            <a:endParaRPr sz="1200"/>
          </a:p>
          <a:p>
            <a:pPr marL="0" lvl="0" indent="0" algn="l" rtl="0">
              <a:lnSpc>
                <a:spcPct val="115000"/>
              </a:lnSpc>
              <a:spcBef>
                <a:spcPts val="0"/>
              </a:spcBef>
              <a:spcAft>
                <a:spcPts val="0"/>
              </a:spcAft>
              <a:buClr>
                <a:schemeClr val="dk1"/>
              </a:buClr>
              <a:buSzPts val="1200"/>
              <a:buFont typeface="Calibri"/>
              <a:buNone/>
            </a:pPr>
            <a:r>
              <a:rPr lang="sv-SE" sz="1200" b="1"/>
              <a:t>ATT VISA UTHÅLLIGHET</a:t>
            </a:r>
            <a:endParaRPr/>
          </a:p>
          <a:p>
            <a:pPr marL="0" lvl="0" indent="0" algn="l" rtl="0">
              <a:lnSpc>
                <a:spcPct val="115000"/>
              </a:lnSpc>
              <a:spcBef>
                <a:spcPts val="0"/>
              </a:spcBef>
              <a:spcAft>
                <a:spcPts val="0"/>
              </a:spcAft>
              <a:buClr>
                <a:schemeClr val="dk1"/>
              </a:buClr>
              <a:buSzPts val="1200"/>
              <a:buFont typeface="Calibri"/>
              <a:buNone/>
            </a:pPr>
            <a:r>
              <a:rPr lang="sv-SE" sz="1200"/>
              <a:t>•   Att göra medvetna val mellan att styras av impuls eller inte. </a:t>
            </a:r>
            <a:endParaRPr/>
          </a:p>
          <a:p>
            <a:pPr marL="0" lvl="0" indent="0" algn="l" rtl="0">
              <a:lnSpc>
                <a:spcPct val="115000"/>
              </a:lnSpc>
              <a:spcBef>
                <a:spcPts val="0"/>
              </a:spcBef>
              <a:spcAft>
                <a:spcPts val="0"/>
              </a:spcAft>
              <a:buClr>
                <a:schemeClr val="dk1"/>
              </a:buClr>
              <a:buSzPts val="1200"/>
              <a:buFont typeface="Calibri"/>
              <a:buNone/>
            </a:pPr>
            <a:r>
              <a:rPr lang="sv-SE" sz="1200"/>
              <a:t>•   Att förstå förutsättningarna för uthållighet </a:t>
            </a:r>
            <a:endParaRPr/>
          </a:p>
          <a:p>
            <a:pPr marL="0" lvl="0" indent="0" algn="l" rtl="0">
              <a:lnSpc>
                <a:spcPct val="115000"/>
              </a:lnSpc>
              <a:spcBef>
                <a:spcPts val="0"/>
              </a:spcBef>
              <a:spcAft>
                <a:spcPts val="0"/>
              </a:spcAft>
              <a:buClr>
                <a:schemeClr val="dk1"/>
              </a:buClr>
              <a:buSzPts val="1200"/>
              <a:buFont typeface="Calibri"/>
              <a:buNone/>
            </a:pPr>
            <a:r>
              <a:rPr lang="sv-SE" sz="1200"/>
              <a:t>•   Att förstå och förhålla sig till grupptryck</a:t>
            </a:r>
            <a:endParaRPr/>
          </a:p>
          <a:p>
            <a:pPr marL="0" lvl="0" indent="0" algn="l" rtl="0">
              <a:lnSpc>
                <a:spcPct val="115000"/>
              </a:lnSpc>
              <a:spcBef>
                <a:spcPts val="0"/>
              </a:spcBef>
              <a:spcAft>
                <a:spcPts val="0"/>
              </a:spcAft>
              <a:buClr>
                <a:schemeClr val="dk1"/>
              </a:buClr>
              <a:buSzPts val="1200"/>
              <a:buFont typeface="Calibri"/>
              <a:buNone/>
            </a:pPr>
            <a:endParaRPr sz="1200"/>
          </a:p>
          <a:p>
            <a:pPr marL="0" lvl="0" indent="0" algn="l" rtl="0">
              <a:lnSpc>
                <a:spcPct val="115000"/>
              </a:lnSpc>
              <a:spcBef>
                <a:spcPts val="0"/>
              </a:spcBef>
              <a:spcAft>
                <a:spcPts val="0"/>
              </a:spcAft>
              <a:buClr>
                <a:schemeClr val="dk1"/>
              </a:buClr>
              <a:buSzPts val="1200"/>
              <a:buFont typeface="Calibri"/>
              <a:buNone/>
            </a:pPr>
            <a:r>
              <a:rPr lang="sv-SE" sz="1200" b="1"/>
              <a:t>ATT FÖRSTÅ KONSEKVENSER AV VÅRA VAL, BESLUT OCH ÅSIKTER </a:t>
            </a:r>
            <a:endParaRPr/>
          </a:p>
          <a:p>
            <a:pPr marL="0" lvl="0" indent="0" algn="l" rtl="0">
              <a:lnSpc>
                <a:spcPct val="115000"/>
              </a:lnSpc>
              <a:spcBef>
                <a:spcPts val="0"/>
              </a:spcBef>
              <a:spcAft>
                <a:spcPts val="0"/>
              </a:spcAft>
              <a:buClr>
                <a:schemeClr val="dk1"/>
              </a:buClr>
              <a:buSzPts val="1200"/>
              <a:buFont typeface="Calibri"/>
              <a:buNone/>
            </a:pPr>
            <a:r>
              <a:rPr lang="sv-SE" sz="1200"/>
              <a:t>•   Att träna sig på att se orsaker till sina val, beslut och åsikter vid behov.</a:t>
            </a:r>
            <a:endParaRPr/>
          </a:p>
          <a:p>
            <a:pPr marL="0" lvl="0" indent="0" algn="l" rtl="0">
              <a:lnSpc>
                <a:spcPct val="115000"/>
              </a:lnSpc>
              <a:spcBef>
                <a:spcPts val="0"/>
              </a:spcBef>
              <a:spcAft>
                <a:spcPts val="0"/>
              </a:spcAft>
              <a:buClr>
                <a:schemeClr val="dk1"/>
              </a:buClr>
              <a:buSzPts val="1200"/>
              <a:buFont typeface="Calibri"/>
              <a:buNone/>
            </a:pPr>
            <a:r>
              <a:rPr lang="sv-SE" sz="1200"/>
              <a:t>•   Att kunna utvärdera och ompröva tidigare beslut och åsikter vid behov.</a:t>
            </a:r>
            <a:br>
              <a:rPr lang="sv-SE" sz="1200" b="0" i="0" u="none" strike="noStrike" cap="none">
                <a:solidFill>
                  <a:schemeClr val="dk1"/>
                </a:solidFill>
                <a:latin typeface="Calibri"/>
                <a:ea typeface="Calibri"/>
                <a:cs typeface="Calibri"/>
                <a:sym typeface="Calibri"/>
              </a:rPr>
            </a:br>
            <a:endParaRPr/>
          </a:p>
        </p:txBody>
      </p:sp>
      <p:sp>
        <p:nvSpPr>
          <p:cNvPr id="109" name="Google Shape;1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Vårt utbildningsprogram bygger på skolans styrdokument Lgr 11(läroplan) och barnkonventionen och FNs globala hållbarhetsmål.</a:t>
            </a:r>
            <a:endParaRPr b="0"/>
          </a:p>
          <a:p>
            <a:pPr marL="0" lvl="0" indent="0" algn="l" rtl="0">
              <a:spcBef>
                <a:spcPts val="0"/>
              </a:spcBef>
              <a:spcAft>
                <a:spcPts val="0"/>
              </a:spcAft>
              <a:buNone/>
            </a:pPr>
            <a:r>
              <a:rPr lang="sv-SE" sz="1200" b="0" i="0" u="none" strike="noStrike">
                <a:solidFill>
                  <a:schemeClr val="dk1"/>
                </a:solidFill>
                <a:latin typeface="Calibri"/>
                <a:ea typeface="Calibri"/>
                <a:cs typeface="Calibri"/>
                <a:sym typeface="Calibri"/>
              </a:rPr>
              <a:t>Här kan ni se några av de övergripande målen i kap 1-2, som vi jobbar med denna termin.</a:t>
            </a:r>
            <a:endParaRPr b="0"/>
          </a:p>
          <a:p>
            <a:pPr marL="0" lvl="0" indent="0" algn="l" rtl="0">
              <a:spcBef>
                <a:spcPts val="0"/>
              </a:spcBef>
              <a:spcAft>
                <a:spcPts val="0"/>
              </a:spcAft>
              <a:buNone/>
            </a:pPr>
            <a:br>
              <a:rPr lang="sv-SE" b="0"/>
            </a:b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FDB409"/>
              </a:buClr>
              <a:buSzPts val="1200"/>
              <a:buFont typeface="Calibri"/>
              <a:buNone/>
            </a:pPr>
            <a:r>
              <a:rPr lang="sv-SE" sz="1200" b="0" i="0" u="none" strike="noStrike" cap="none">
                <a:solidFill>
                  <a:schemeClr val="dk1"/>
                </a:solidFill>
                <a:latin typeface="Calibri"/>
                <a:ea typeface="Calibri"/>
                <a:cs typeface="Calibri"/>
                <a:sym typeface="Calibri"/>
              </a:rPr>
              <a:t>Du kan bara du vill! Eller…? Det låter ju enkelt och ändå blir det många gånger på något helt annat sätt än vi tänkt oss. Varför blir det så? </a:t>
            </a:r>
            <a:endParaRPr/>
          </a:p>
          <a:p>
            <a:pPr marL="0" marR="0" lvl="0" indent="0" algn="l" rtl="0">
              <a:lnSpc>
                <a:spcPct val="115000"/>
              </a:lnSpc>
              <a:spcBef>
                <a:spcPts val="0"/>
              </a:spcBef>
              <a:spcAft>
                <a:spcPts val="0"/>
              </a:spcAft>
              <a:buClr>
                <a:srgbClr val="FDB409"/>
              </a:buClr>
              <a:buSzPts val="1200"/>
              <a:buFont typeface="Calibri"/>
              <a:buNone/>
            </a:pPr>
            <a:r>
              <a:rPr lang="sv-SE" sz="1200" b="0" i="0" u="none" strike="noStrike" cap="none">
                <a:solidFill>
                  <a:schemeClr val="dk1"/>
                </a:solidFill>
                <a:latin typeface="Calibri"/>
                <a:ea typeface="Calibri"/>
                <a:cs typeface="Calibri"/>
                <a:sym typeface="Calibri"/>
              </a:rPr>
              <a:t>Utan att tänka på det tar vår hjärna varje dag tusentals beslut, det skulle vara enkelt om vi alltid visst vad vi ville. Vår vilja är komplex och påverkas dessutom av vår omgivning. </a:t>
            </a:r>
            <a:endParaRPr/>
          </a:p>
          <a:p>
            <a:pPr marL="0" marR="0" lvl="0" indent="0" algn="l" rtl="0">
              <a:lnSpc>
                <a:spcPct val="115000"/>
              </a:lnSpc>
              <a:spcBef>
                <a:spcPts val="0"/>
              </a:spcBef>
              <a:spcAft>
                <a:spcPts val="0"/>
              </a:spcAft>
              <a:buClr>
                <a:srgbClr val="FDB409"/>
              </a:buClr>
              <a:buSzPts val="1200"/>
              <a:buFont typeface="Calibri"/>
              <a:buNone/>
            </a:pPr>
            <a:endParaRPr sz="1200" b="0" i="1"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FDB409"/>
              </a:buClr>
              <a:buSzPts val="1200"/>
              <a:buFont typeface="Calibri"/>
              <a:buNone/>
            </a:pPr>
            <a:r>
              <a:rPr lang="sv-SE" sz="1200" b="0" i="1" u="none" strike="noStrike" cap="none">
                <a:solidFill>
                  <a:schemeClr val="dk1"/>
                </a:solidFill>
                <a:latin typeface="Calibri"/>
                <a:ea typeface="Calibri"/>
                <a:cs typeface="Calibri"/>
                <a:sym typeface="Calibri"/>
              </a:rPr>
              <a:t>Övning:</a:t>
            </a:r>
            <a:endParaRPr i="1"/>
          </a:p>
          <a:p>
            <a:pPr marL="0" marR="0" lvl="0" indent="0" algn="l" rtl="0">
              <a:lnSpc>
                <a:spcPct val="115000"/>
              </a:lnSpc>
              <a:spcBef>
                <a:spcPts val="0"/>
              </a:spcBef>
              <a:spcAft>
                <a:spcPts val="0"/>
              </a:spcAft>
              <a:buClr>
                <a:srgbClr val="FDB409"/>
              </a:buClr>
              <a:buSzPts val="1200"/>
              <a:buFont typeface="Calibri"/>
              <a:buNone/>
            </a:pPr>
            <a:r>
              <a:rPr lang="sv-SE" sz="1200" b="0" i="0" u="none" strike="noStrike" cap="none">
                <a:solidFill>
                  <a:schemeClr val="dk1"/>
                </a:solidFill>
                <a:latin typeface="Calibri"/>
                <a:ea typeface="Calibri"/>
                <a:cs typeface="Calibri"/>
                <a:sym typeface="Calibri"/>
              </a:rPr>
              <a:t>Fundera över när grupptryck kan vara något positivt för era ungdomar? När behöver de grupptryck för att klara av att utföra en uppgift?</a:t>
            </a:r>
            <a:endParaRPr/>
          </a:p>
          <a:p>
            <a:pPr marL="0" marR="0" lvl="0" indent="0" algn="l" rtl="0">
              <a:lnSpc>
                <a:spcPct val="115000"/>
              </a:lnSpc>
              <a:spcBef>
                <a:spcPts val="0"/>
              </a:spcBef>
              <a:spcAft>
                <a:spcPts val="0"/>
              </a:spcAft>
              <a:buClr>
                <a:srgbClr val="FDB409"/>
              </a:buClr>
              <a:buSzPts val="1200"/>
              <a:buFont typeface="Calibri"/>
              <a:buNone/>
            </a:pPr>
            <a:endParaRPr/>
          </a:p>
          <a:p>
            <a:pPr marL="0" marR="0" lvl="0" indent="0" algn="l" rtl="0">
              <a:spcBef>
                <a:spcPts val="0"/>
              </a:spcBef>
              <a:spcAft>
                <a:spcPts val="0"/>
              </a:spcAft>
              <a:buClr>
                <a:schemeClr val="dk1"/>
              </a:buClr>
              <a:buSzPts val="250"/>
              <a:buFont typeface="Arial"/>
              <a:buNone/>
            </a:pPr>
            <a:endParaRPr sz="1200" b="0" i="0" u="none" strike="noStrike" cap="none">
              <a:solidFill>
                <a:schemeClr val="dk1"/>
              </a:solidFill>
              <a:latin typeface="Calibri"/>
              <a:ea typeface="Calibri"/>
              <a:cs typeface="Calibri"/>
              <a:sym typeface="Calibri"/>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Att förstå förutsättningarna för GRIT; uthållighet, självdisciplin och självkontroll är viktiga förmågor för att kunna lyckas i skolan och i livet. </a:t>
            </a:r>
            <a:endParaRPr/>
          </a:p>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Hur tränar vi då upp vår uthållighet, självdisciplin och självkontroll? En god bit på väg är att genom diskussioner och övningar göra ungdomarna medvetna om att detta är viktigt och att det är en del av vägen till bättre resultat.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Att visa eleverna vikten av att lägga ned arbete, ansträngning och träningstid för att uppnå önskade resultat, att förstärka elevernas dynamiska förhållningssätt är några av Motivationslyftets syften. Bara att inställningen när vi tar oss an en uppgift tänka: ”Jag kan inte detta ännu”…istället för ”jag kan inte” - ger ett annat utgångsläge och möjliggör ett mer önskvärt resultat. (Se bild)</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sv-SE" sz="1200" b="0" i="1" u="none" strike="noStrike" cap="none">
                <a:solidFill>
                  <a:schemeClr val="dk1"/>
                </a:solidFill>
                <a:latin typeface="Calibri"/>
                <a:ea typeface="Calibri"/>
                <a:cs typeface="Calibri"/>
                <a:sym typeface="Calibri"/>
              </a:rPr>
              <a:t>Övning:</a:t>
            </a:r>
            <a:endParaRPr i="1"/>
          </a:p>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Fundera tyst över vilket förhållningssätt kring utmaningar din ungdom har.</a:t>
            </a:r>
            <a:endParaRPr/>
          </a:p>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Undviker utmaningar? Gillar utmaningar? Ger upp? Försöker igen? </a:t>
            </a:r>
            <a:endParaRPr/>
          </a:p>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Diskutera med den du sitter bredvid hur vi skall få våra ungdomar att tänka mer dynamiskt så att de tar sig an svårare utmaningar och därmed utvecklas mer.  Hur kan man uppmuntra sin ungdom att prova att göra saker som är nya och svåra? Hur stärker man ungdomarna att våga misslyckas?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Sammanfatta vårdnadshavarnas diskussioner och lyft fram några goda idéer.</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Att testa hemma: </a:t>
            </a:r>
            <a:endParaRPr/>
          </a:p>
          <a:p>
            <a:pPr marL="0" marR="0" lvl="0" indent="0" algn="l" rtl="0">
              <a:spcBef>
                <a:spcPts val="0"/>
              </a:spcBef>
              <a:spcAft>
                <a:spcPts val="0"/>
              </a:spcAft>
              <a:buClr>
                <a:schemeClr val="dk1"/>
              </a:buClr>
              <a:buSzPts val="1200"/>
              <a:buFont typeface="Calibri"/>
              <a:buNone/>
            </a:pPr>
            <a:r>
              <a:rPr lang="sv-SE" sz="1200" b="0" i="0" u="none" strike="noStrike" cap="none">
                <a:solidFill>
                  <a:schemeClr val="dk1"/>
                </a:solidFill>
                <a:latin typeface="Calibri"/>
                <a:ea typeface="Calibri"/>
                <a:cs typeface="Calibri"/>
                <a:sym typeface="Calibri"/>
              </a:rPr>
              <a:t>Ta en pratstund med era ungdomar och samtala kring dessa frågor: </a:t>
            </a:r>
            <a:endParaRPr/>
          </a:p>
          <a:p>
            <a:pPr marL="171450" marR="0" lvl="0" indent="-171450" algn="l" rtl="0">
              <a:spcBef>
                <a:spcPts val="0"/>
              </a:spcBef>
              <a:spcAft>
                <a:spcPts val="0"/>
              </a:spcAft>
              <a:buClr>
                <a:schemeClr val="dk1"/>
              </a:buClr>
              <a:buSzPts val="1200"/>
              <a:buFont typeface="Arial"/>
              <a:buChar char="•"/>
            </a:pPr>
            <a:r>
              <a:rPr lang="sv-SE" sz="1200" b="0" i="0" u="none" strike="noStrike" cap="none">
                <a:solidFill>
                  <a:schemeClr val="dk1"/>
                </a:solidFill>
                <a:latin typeface="Calibri"/>
                <a:ea typeface="Calibri"/>
                <a:cs typeface="Calibri"/>
                <a:sym typeface="Calibri"/>
              </a:rPr>
              <a:t>Har du gjort något som har varit svårt idag?  </a:t>
            </a:r>
            <a:endParaRPr/>
          </a:p>
          <a:p>
            <a:pPr marL="171450" marR="0" lvl="0" indent="-171450" algn="l" rtl="0">
              <a:spcBef>
                <a:spcPts val="0"/>
              </a:spcBef>
              <a:spcAft>
                <a:spcPts val="0"/>
              </a:spcAft>
              <a:buClr>
                <a:schemeClr val="dk1"/>
              </a:buClr>
              <a:buSzPts val="1200"/>
              <a:buFont typeface="Arial"/>
              <a:buChar char="•"/>
            </a:pPr>
            <a:r>
              <a:rPr lang="sv-SE" sz="1200" b="0" i="0" u="none" strike="noStrike" cap="none">
                <a:solidFill>
                  <a:schemeClr val="dk1"/>
                </a:solidFill>
                <a:latin typeface="Calibri"/>
                <a:ea typeface="Calibri"/>
                <a:cs typeface="Calibri"/>
                <a:sym typeface="Calibri"/>
              </a:rPr>
              <a:t>Har du behövt anstränga dig idag? När? Vad handlade det om?</a:t>
            </a:r>
            <a:endParaRPr/>
          </a:p>
          <a:p>
            <a:pPr marL="171450" marR="0" lvl="0" indent="-171450" algn="l" rtl="0">
              <a:spcBef>
                <a:spcPts val="0"/>
              </a:spcBef>
              <a:spcAft>
                <a:spcPts val="0"/>
              </a:spcAft>
              <a:buClr>
                <a:schemeClr val="dk1"/>
              </a:buClr>
              <a:buSzPts val="1200"/>
              <a:buFont typeface="Arial"/>
              <a:buChar char="•"/>
            </a:pPr>
            <a:r>
              <a:rPr lang="sv-SE" sz="1200" b="0" i="0" u="none" strike="noStrike" cap="none">
                <a:solidFill>
                  <a:schemeClr val="dk1"/>
                </a:solidFill>
                <a:latin typeface="Calibri"/>
                <a:ea typeface="Calibri"/>
                <a:cs typeface="Calibri"/>
                <a:sym typeface="Calibri"/>
              </a:rPr>
              <a:t>Vad har du lär dig idag? </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50"/>
              <a:buFont typeface="Arial"/>
              <a:buNone/>
            </a:pPr>
            <a:endParaRPr sz="1200" b="0" i="0" u="none" strike="noStrike" cap="none">
              <a:solidFill>
                <a:schemeClr val="dk1"/>
              </a:solidFill>
              <a:latin typeface="Calibri"/>
              <a:ea typeface="Calibri"/>
              <a:cs typeface="Calibri"/>
              <a:sym typeface="Calibri"/>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52400" algn="l" rtl="0">
              <a:spcBef>
                <a:spcPts val="0"/>
              </a:spcBef>
              <a:spcAft>
                <a:spcPts val="0"/>
              </a:spcAft>
              <a:buClr>
                <a:schemeClr val="dk1"/>
              </a:buClr>
              <a:buSzPts val="1200"/>
              <a:buFont typeface="Calibri"/>
              <a:buNone/>
            </a:pPr>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gradFill>
          <a:gsLst>
            <a:gs pos="0">
              <a:schemeClr val="lt1"/>
            </a:gs>
            <a:gs pos="100000">
              <a:srgbClr val="F2F2F2"/>
            </a:gs>
          </a:gsLst>
          <a:path path="circle">
            <a:fillToRect l="50000" t="50000" r="50000" b="50000"/>
          </a:path>
          <a:tileRect/>
        </a:gradFill>
        <a:effectLst/>
      </p:bgPr>
    </p:bg>
    <p:spTree>
      <p:nvGrpSpPr>
        <p:cNvPr id="1" name="Shape 15"/>
        <p:cNvGrpSpPr/>
        <p:nvPr/>
      </p:nvGrpSpPr>
      <p:grpSpPr>
        <a:xfrm>
          <a:off x="0" y="0"/>
          <a:ext cx="0" cy="0"/>
          <a:chOff x="0" y="0"/>
          <a:chExt cx="0" cy="0"/>
        </a:xfrm>
      </p:grpSpPr>
      <p:pic>
        <p:nvPicPr>
          <p:cNvPr id="16" name="Google Shape;16;p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7" name="Google Shape;17;p8"/>
          <p:cNvSpPr txBox="1">
            <a:spLocks noGrp="1"/>
          </p:cNvSpPr>
          <p:nvPr>
            <p:ph type="title"/>
          </p:nvPr>
        </p:nvSpPr>
        <p:spPr>
          <a:xfrm>
            <a:off x="628650" y="1241426"/>
            <a:ext cx="4565650" cy="8127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A4A8E"/>
              </a:buClr>
              <a:buSzPts val="3600"/>
              <a:buFont typeface="Calibri"/>
              <a:buNone/>
              <a:defRPr sz="3600" b="1">
                <a:solidFill>
                  <a:srgbClr val="0A4A8E"/>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8"/>
          <p:cNvSpPr txBox="1">
            <a:spLocks noGrp="1"/>
          </p:cNvSpPr>
          <p:nvPr>
            <p:ph type="body" idx="1"/>
          </p:nvPr>
        </p:nvSpPr>
        <p:spPr>
          <a:xfrm>
            <a:off x="628650" y="2139644"/>
            <a:ext cx="4565650" cy="296227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0A4A8E"/>
              </a:buClr>
              <a:buSzPts val="1600"/>
              <a:buChar char="•"/>
              <a:defRPr sz="1600">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cxnSp>
        <p:nvCxnSpPr>
          <p:cNvPr id="22" name="Google Shape;22;p8"/>
          <p:cNvCxnSpPr/>
          <p:nvPr/>
        </p:nvCxnSpPr>
        <p:spPr>
          <a:xfrm>
            <a:off x="628650" y="6189972"/>
            <a:ext cx="7886700" cy="20328"/>
          </a:xfrm>
          <a:prstGeom prst="straightConnector1">
            <a:avLst/>
          </a:prstGeom>
          <a:noFill/>
          <a:ln w="9525" cap="flat" cmpd="sng">
            <a:solidFill>
              <a:schemeClr val="accent1"/>
            </a:solidFill>
            <a:prstDash val="solid"/>
            <a:miter lim="800000"/>
            <a:headEnd type="none" w="sm" len="sm"/>
            <a:tailEnd type="none" w="sm" len="sm"/>
          </a:ln>
        </p:spPr>
      </p:cxnSp>
      <p:sp>
        <p:nvSpPr>
          <p:cNvPr id="23" name="Google Shape;23;p8"/>
          <p:cNvSpPr txBox="1">
            <a:spLocks noGrp="1"/>
          </p:cNvSpPr>
          <p:nvPr>
            <p:ph type="body" idx="2"/>
          </p:nvPr>
        </p:nvSpPr>
        <p:spPr>
          <a:xfrm>
            <a:off x="5346699" y="2135164"/>
            <a:ext cx="3489325" cy="296227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0A4A8E"/>
              </a:buClr>
              <a:buSzPts val="1600"/>
              <a:buChar char="•"/>
              <a:defRPr sz="1600">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A4A8E"/>
              </a:buClr>
              <a:buSzPts val="2000"/>
              <a:buNone/>
              <a:defRPr sz="2000" b="1">
                <a:solidFill>
                  <a:srgbClr val="0A4A8E"/>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 name="Google Shape;25;p8"/>
          <p:cNvPicPr preferRelativeResize="0"/>
          <p:nvPr/>
        </p:nvPicPr>
        <p:blipFill rotWithShape="1">
          <a:blip r:embed="rId3">
            <a:alphaModFix/>
          </a:blip>
          <a:srcRect/>
          <a:stretch/>
        </p:blipFill>
        <p:spPr>
          <a:xfrm>
            <a:off x="3886199" y="6253664"/>
            <a:ext cx="1371601" cy="513471"/>
          </a:xfrm>
          <a:prstGeom prst="rect">
            <a:avLst/>
          </a:prstGeom>
          <a:noFill/>
          <a:ln>
            <a:noFill/>
          </a:ln>
        </p:spPr>
      </p:pic>
      <p:cxnSp>
        <p:nvCxnSpPr>
          <p:cNvPr id="26" name="Google Shape;26;p8"/>
          <p:cNvCxnSpPr/>
          <p:nvPr/>
        </p:nvCxnSpPr>
        <p:spPr>
          <a:xfrm>
            <a:off x="628650" y="678858"/>
            <a:ext cx="7886700" cy="2032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3" name="Google Shape;83;p1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gradFill>
          <a:gsLst>
            <a:gs pos="0">
              <a:schemeClr val="lt1"/>
            </a:gs>
            <a:gs pos="100000">
              <a:srgbClr val="F2F2F2"/>
            </a:gs>
          </a:gsLst>
          <a:path path="circle">
            <a:fillToRect l="50000" t="50000" r="50000" b="50000"/>
          </a:path>
          <a:tileRect/>
        </a:gradFill>
        <a:effectLst/>
      </p:bgPr>
    </p:bg>
    <p:spTree>
      <p:nvGrpSpPr>
        <p:cNvPr id="1" name="Shape 31"/>
        <p:cNvGrpSpPr/>
        <p:nvPr/>
      </p:nvGrpSpPr>
      <p:grpSpPr>
        <a:xfrm>
          <a:off x="0" y="0"/>
          <a:ext cx="0" cy="0"/>
          <a:chOff x="0" y="0"/>
          <a:chExt cx="0" cy="0"/>
        </a:xfrm>
      </p:grpSpPr>
      <p:pic>
        <p:nvPicPr>
          <p:cNvPr id="32" name="Google Shape;32;p1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3" name="Google Shape;33;p10"/>
          <p:cNvSpPr txBox="1">
            <a:spLocks noGrp="1"/>
          </p:cNvSpPr>
          <p:nvPr>
            <p:ph type="title"/>
          </p:nvPr>
        </p:nvSpPr>
        <p:spPr>
          <a:xfrm>
            <a:off x="628650" y="1940236"/>
            <a:ext cx="8058150" cy="278447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cxnSp>
        <p:nvCxnSpPr>
          <p:cNvPr id="37" name="Google Shape;37;p10"/>
          <p:cNvCxnSpPr/>
          <p:nvPr/>
        </p:nvCxnSpPr>
        <p:spPr>
          <a:xfrm>
            <a:off x="628650" y="690872"/>
            <a:ext cx="7886700" cy="46037"/>
          </a:xfrm>
          <a:prstGeom prst="straightConnector1">
            <a:avLst/>
          </a:prstGeom>
          <a:noFill/>
          <a:ln w="9525" cap="flat" cmpd="sng">
            <a:solidFill>
              <a:schemeClr val="lt1"/>
            </a:solidFill>
            <a:prstDash val="solid"/>
            <a:miter lim="800000"/>
            <a:headEnd type="none" w="sm" len="sm"/>
            <a:tailEnd type="none" w="sm" len="sm"/>
          </a:ln>
        </p:spPr>
      </p:cxnSp>
      <p:cxnSp>
        <p:nvCxnSpPr>
          <p:cNvPr id="38" name="Google Shape;38;p10"/>
          <p:cNvCxnSpPr/>
          <p:nvPr/>
        </p:nvCxnSpPr>
        <p:spPr>
          <a:xfrm>
            <a:off x="628650" y="6189972"/>
            <a:ext cx="7886700" cy="20328"/>
          </a:xfrm>
          <a:prstGeom prst="straightConnector1">
            <a:avLst/>
          </a:prstGeom>
          <a:noFill/>
          <a:ln w="9525" cap="flat" cmpd="sng">
            <a:solidFill>
              <a:schemeClr val="lt1"/>
            </a:solidFill>
            <a:prstDash val="solid"/>
            <a:miter lim="800000"/>
            <a:headEnd type="none" w="sm" len="sm"/>
            <a:tailEnd type="none" w="sm" len="sm"/>
          </a:ln>
        </p:spPr>
      </p:cxnSp>
      <p:sp>
        <p:nvSpPr>
          <p:cNvPr id="39" name="Google Shape;39;p10"/>
          <p:cNvSpPr txBox="1">
            <a:spLocks noGrp="1"/>
          </p:cNvSpPr>
          <p:nvPr>
            <p:ph type="body" idx="1"/>
          </p:nvPr>
        </p:nvSpPr>
        <p:spPr>
          <a:xfrm>
            <a:off x="539750" y="308595"/>
            <a:ext cx="2634151" cy="3387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a:solidFill>
                  <a:schemeClr val="lt1"/>
                </a:solidFill>
                <a:latin typeface="Calibri"/>
                <a:ea typeface="Calibri"/>
                <a:cs typeface="Calibri"/>
                <a:sym typeface="Calibri"/>
              </a:defRPr>
            </a:lvl1pPr>
            <a:lvl2pPr marL="914400" lvl="1"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2pPr>
            <a:lvl3pPr marL="1371600" lvl="2"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3pPr>
            <a:lvl4pPr marL="1828800" lvl="3"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4pPr>
            <a:lvl5pPr marL="2286000" lvl="4" indent="-330200" algn="l">
              <a:lnSpc>
                <a:spcPct val="90000"/>
              </a:lnSpc>
              <a:spcBef>
                <a:spcPts val="500"/>
              </a:spcBef>
              <a:spcAft>
                <a:spcPts val="0"/>
              </a:spcAft>
              <a:buClr>
                <a:srgbClr val="0A4A8E"/>
              </a:buClr>
              <a:buSzPts val="1600"/>
              <a:buChar char="•"/>
              <a:defRPr sz="1600">
                <a:solidFill>
                  <a:srgbClr val="0A4A8E"/>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1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1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1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body" idx="3"/>
          </p:nvPr>
        </p:nvSpPr>
        <p:spPr>
          <a:xfrm>
            <a:off x="539750" y="309407"/>
            <a:ext cx="2957429" cy="33875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0A4A8E"/>
              </a:buClr>
              <a:buSzPts val="1550"/>
              <a:buNone/>
            </a:pPr>
            <a:r>
              <a:rPr lang="sv-SE" sz="1550"/>
              <a:t>Motivationslyftet by Star for Life</a:t>
            </a:r>
            <a:endParaRPr/>
          </a:p>
        </p:txBody>
      </p:sp>
      <p:pic>
        <p:nvPicPr>
          <p:cNvPr id="105" name="Google Shape;105;p1"/>
          <p:cNvPicPr preferRelativeResize="0"/>
          <p:nvPr/>
        </p:nvPicPr>
        <p:blipFill>
          <a:blip r:embed="rId3">
            <a:alphaModFix/>
          </a:blip>
          <a:stretch>
            <a:fillRect/>
          </a:stretch>
        </p:blipFill>
        <p:spPr>
          <a:xfrm>
            <a:off x="1793950" y="743975"/>
            <a:ext cx="5556100" cy="5370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628650" y="1241426"/>
            <a:ext cx="7962900"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40"/>
              <a:buFont typeface="Calibri"/>
              <a:buNone/>
            </a:pPr>
            <a:r>
              <a:rPr lang="sv-SE" sz="3240"/>
              <a:t>Förmågor som tränas denna termin:</a:t>
            </a:r>
            <a:br>
              <a:rPr lang="sv-SE" sz="3240"/>
            </a:br>
            <a:endParaRPr sz="3240"/>
          </a:p>
        </p:txBody>
      </p:sp>
      <p:sp>
        <p:nvSpPr>
          <p:cNvPr id="112" name="Google Shape;112;p2"/>
          <p:cNvSpPr txBox="1">
            <a:spLocks noGrp="1"/>
          </p:cNvSpPr>
          <p:nvPr>
            <p:ph type="body" idx="1"/>
          </p:nvPr>
        </p:nvSpPr>
        <p:spPr>
          <a:xfrm>
            <a:off x="628649" y="2378795"/>
            <a:ext cx="7583021" cy="309910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A4A8E"/>
              </a:buClr>
              <a:buSzPts val="1900"/>
              <a:buFont typeface="Noto Sans Symbols"/>
              <a:buChar char="▪"/>
            </a:pPr>
            <a:r>
              <a:rPr lang="sv-SE" sz="1900" b="1"/>
              <a:t>Att kunna uttrycka sin vilja och ta medvetna beslut</a:t>
            </a:r>
            <a:endParaRPr/>
          </a:p>
          <a:p>
            <a:pPr marL="228600" lvl="0" indent="-228600" algn="l" rtl="0">
              <a:lnSpc>
                <a:spcPct val="90000"/>
              </a:lnSpc>
              <a:spcBef>
                <a:spcPts val="1000"/>
              </a:spcBef>
              <a:spcAft>
                <a:spcPts val="0"/>
              </a:spcAft>
              <a:buClr>
                <a:srgbClr val="0A4A8E"/>
              </a:buClr>
              <a:buSzPts val="1900"/>
              <a:buFont typeface="Noto Sans Symbols"/>
              <a:buChar char="▪"/>
            </a:pPr>
            <a:r>
              <a:rPr lang="sv-SE" sz="1900" b="1"/>
              <a:t>Att visa uthållighet</a:t>
            </a:r>
            <a:endParaRPr/>
          </a:p>
          <a:p>
            <a:pPr marL="228600" lvl="0" indent="-228600" algn="l" rtl="0">
              <a:lnSpc>
                <a:spcPct val="90000"/>
              </a:lnSpc>
              <a:spcBef>
                <a:spcPts val="1000"/>
              </a:spcBef>
              <a:spcAft>
                <a:spcPts val="0"/>
              </a:spcAft>
              <a:buClr>
                <a:srgbClr val="0A4A8E"/>
              </a:buClr>
              <a:buSzPts val="1900"/>
              <a:buFont typeface="Noto Sans Symbols"/>
              <a:buChar char="▪"/>
            </a:pPr>
            <a:r>
              <a:rPr lang="sv-SE" sz="1900" b="1"/>
              <a:t>Att förstå konsekvenser av sina val, beslut och åsikter</a:t>
            </a:r>
            <a:endParaRPr/>
          </a:p>
          <a:p>
            <a:pPr marL="0" lvl="0" indent="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p:txBody>
      </p:sp>
      <p:sp>
        <p:nvSpPr>
          <p:cNvPr id="113" name="Google Shape;113;p2"/>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Vilja och beslut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628650" y="1080935"/>
            <a:ext cx="7552824"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00"/>
              <a:buFont typeface="Calibri"/>
              <a:buNone/>
            </a:pPr>
            <a:r>
              <a:rPr lang="sv-SE" sz="3200"/>
              <a:t>Stöd i styrdokumenten</a:t>
            </a:r>
            <a:endParaRPr/>
          </a:p>
        </p:txBody>
      </p:sp>
      <p:sp>
        <p:nvSpPr>
          <p:cNvPr id="120" name="Google Shape;120;p3"/>
          <p:cNvSpPr txBox="1">
            <a:spLocks noGrp="1"/>
          </p:cNvSpPr>
          <p:nvPr>
            <p:ph type="body" idx="1"/>
          </p:nvPr>
        </p:nvSpPr>
        <p:spPr>
          <a:xfrm>
            <a:off x="628650" y="2070905"/>
            <a:ext cx="4786032" cy="39472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A4A8E"/>
              </a:buClr>
              <a:buSzPts val="2000"/>
              <a:buNone/>
            </a:pPr>
            <a:r>
              <a:rPr lang="sv-SE" sz="2000" b="1"/>
              <a:t>Eleven</a:t>
            </a:r>
            <a:endParaRPr b="1"/>
          </a:p>
          <a:p>
            <a:pPr marL="400050" lvl="0" indent="-285750" algn="l" rtl="0">
              <a:lnSpc>
                <a:spcPct val="90000"/>
              </a:lnSpc>
              <a:spcBef>
                <a:spcPts val="0"/>
              </a:spcBef>
              <a:spcAft>
                <a:spcPts val="0"/>
              </a:spcAft>
              <a:buClr>
                <a:schemeClr val="dk1"/>
              </a:buClr>
              <a:buSzPts val="1600"/>
              <a:buChar char="•"/>
            </a:pPr>
            <a:r>
              <a:rPr lang="sv-SE">
                <a:latin typeface="Calibri"/>
                <a:ea typeface="Calibri"/>
                <a:cs typeface="Calibri"/>
                <a:sym typeface="Calibri"/>
              </a:rPr>
              <a:t>kan </a:t>
            </a:r>
            <a:r>
              <a:rPr lang="sv-SE" b="1">
                <a:latin typeface="Calibri"/>
                <a:ea typeface="Calibri"/>
                <a:cs typeface="Calibri"/>
                <a:sym typeface="Calibri"/>
              </a:rPr>
              <a:t>granska olika valmöjligheter </a:t>
            </a:r>
            <a:r>
              <a:rPr lang="sv-SE">
                <a:latin typeface="Calibri"/>
                <a:ea typeface="Calibri"/>
                <a:cs typeface="Calibri"/>
                <a:sym typeface="Calibri"/>
              </a:rPr>
              <a:t>och </a:t>
            </a:r>
            <a:r>
              <a:rPr lang="sv-SE" b="1">
                <a:latin typeface="Calibri"/>
                <a:ea typeface="Calibri"/>
                <a:cs typeface="Calibri"/>
                <a:sym typeface="Calibri"/>
              </a:rPr>
              <a:t>ta ställning </a:t>
            </a:r>
            <a:r>
              <a:rPr lang="sv-SE">
                <a:latin typeface="Calibri"/>
                <a:ea typeface="Calibri"/>
                <a:cs typeface="Calibri"/>
                <a:sym typeface="Calibri"/>
              </a:rPr>
              <a:t>till frågor som rör den egna framtiden, utvecklar förmågan att </a:t>
            </a:r>
            <a:r>
              <a:rPr lang="sv-SE" b="1">
                <a:latin typeface="Calibri"/>
                <a:ea typeface="Calibri"/>
                <a:cs typeface="Calibri"/>
                <a:sym typeface="Calibri"/>
              </a:rPr>
              <a:t>själv bedöma</a:t>
            </a:r>
            <a:r>
              <a:rPr lang="sv-SE">
                <a:latin typeface="Calibri"/>
                <a:ea typeface="Calibri"/>
                <a:cs typeface="Calibri"/>
                <a:sym typeface="Calibri"/>
              </a:rPr>
              <a:t> sina resultat och ställa egna och </a:t>
            </a:r>
            <a:r>
              <a:rPr lang="sv-SE" b="1">
                <a:latin typeface="Calibri"/>
                <a:ea typeface="Calibri"/>
                <a:cs typeface="Calibri"/>
                <a:sym typeface="Calibri"/>
              </a:rPr>
              <a:t>andras bedömning </a:t>
            </a:r>
            <a:r>
              <a:rPr lang="sv-SE">
                <a:latin typeface="Calibri"/>
                <a:ea typeface="Calibri"/>
                <a:cs typeface="Calibri"/>
                <a:sym typeface="Calibri"/>
              </a:rPr>
              <a:t>i relation till de egna arbetsprestationerna och förutsättningarna</a:t>
            </a:r>
            <a:endParaRPr/>
          </a:p>
          <a:p>
            <a:pPr marL="228600" lvl="0" indent="-127000" algn="l" rtl="0">
              <a:lnSpc>
                <a:spcPct val="90000"/>
              </a:lnSpc>
              <a:spcBef>
                <a:spcPts val="0"/>
              </a:spcBef>
              <a:spcAft>
                <a:spcPts val="0"/>
              </a:spcAft>
              <a:buClr>
                <a:srgbClr val="0A4A8E"/>
              </a:buClr>
              <a:buSzPts val="1600"/>
              <a:buNone/>
            </a:pPr>
            <a:endParaRPr>
              <a:latin typeface="Calibri"/>
              <a:ea typeface="Calibri"/>
              <a:cs typeface="Calibri"/>
              <a:sym typeface="Calibri"/>
            </a:endParaRPr>
          </a:p>
          <a:p>
            <a:pPr marL="400050" lvl="0" indent="-285750" algn="l" rtl="0">
              <a:lnSpc>
                <a:spcPct val="90000"/>
              </a:lnSpc>
              <a:spcBef>
                <a:spcPts val="0"/>
              </a:spcBef>
              <a:spcAft>
                <a:spcPts val="0"/>
              </a:spcAft>
              <a:buClr>
                <a:schemeClr val="dk1"/>
              </a:buClr>
              <a:buSzPts val="1600"/>
              <a:buChar char="•"/>
            </a:pPr>
            <a:r>
              <a:rPr lang="sv-SE">
                <a:latin typeface="Calibri"/>
                <a:ea typeface="Calibri"/>
                <a:cs typeface="Calibri"/>
                <a:sym typeface="Calibri"/>
              </a:rPr>
              <a:t>kan </a:t>
            </a:r>
            <a:r>
              <a:rPr lang="sv-SE" b="1">
                <a:latin typeface="Calibri"/>
                <a:ea typeface="Calibri"/>
                <a:cs typeface="Calibri"/>
                <a:sym typeface="Calibri"/>
              </a:rPr>
              <a:t>lösa problem </a:t>
            </a:r>
            <a:r>
              <a:rPr lang="sv-SE">
                <a:latin typeface="Calibri"/>
                <a:ea typeface="Calibri"/>
                <a:cs typeface="Calibri"/>
                <a:sym typeface="Calibri"/>
              </a:rPr>
              <a:t>och omsätta idéer på ett kreativt sätt</a:t>
            </a:r>
            <a:endParaRPr/>
          </a:p>
          <a:p>
            <a:pPr marL="228600" lvl="0" indent="-127000" algn="l" rtl="0">
              <a:lnSpc>
                <a:spcPct val="90000"/>
              </a:lnSpc>
              <a:spcBef>
                <a:spcPts val="0"/>
              </a:spcBef>
              <a:spcAft>
                <a:spcPts val="0"/>
              </a:spcAft>
              <a:buClr>
                <a:srgbClr val="0A4A8E"/>
              </a:buClr>
              <a:buSzPts val="1600"/>
              <a:buNone/>
            </a:pPr>
            <a:endParaRPr>
              <a:latin typeface="Calibri"/>
              <a:ea typeface="Calibri"/>
              <a:cs typeface="Calibri"/>
              <a:sym typeface="Calibri"/>
            </a:endParaRPr>
          </a:p>
          <a:p>
            <a:pPr marL="400050" lvl="0" indent="-285750" algn="l" rtl="0">
              <a:lnSpc>
                <a:spcPct val="90000"/>
              </a:lnSpc>
              <a:spcBef>
                <a:spcPts val="0"/>
              </a:spcBef>
              <a:spcAft>
                <a:spcPts val="0"/>
              </a:spcAft>
              <a:buClr>
                <a:schemeClr val="dk1"/>
              </a:buClr>
              <a:buSzPts val="1600"/>
              <a:buChar char="•"/>
            </a:pPr>
            <a:r>
              <a:rPr lang="sv-SE">
                <a:latin typeface="Calibri"/>
                <a:ea typeface="Calibri"/>
                <a:cs typeface="Calibri"/>
                <a:sym typeface="Calibri"/>
              </a:rPr>
              <a:t>har fått kunskaper och </a:t>
            </a:r>
            <a:r>
              <a:rPr lang="sv-SE" b="1">
                <a:latin typeface="Calibri"/>
                <a:ea typeface="Calibri"/>
                <a:cs typeface="Calibri"/>
                <a:sym typeface="Calibri"/>
              </a:rPr>
              <a:t>förståelse</a:t>
            </a:r>
            <a:r>
              <a:rPr lang="sv-SE">
                <a:latin typeface="Calibri"/>
                <a:ea typeface="Calibri"/>
                <a:cs typeface="Calibri"/>
                <a:sym typeface="Calibri"/>
              </a:rPr>
              <a:t> för den egna livsstilens betydelse för hälsan, miljön och samhället</a:t>
            </a:r>
            <a:endParaRPr/>
          </a:p>
          <a:p>
            <a:pPr marL="228600" lvl="0" indent="-127000" algn="l" rtl="0">
              <a:lnSpc>
                <a:spcPct val="90000"/>
              </a:lnSpc>
              <a:spcBef>
                <a:spcPts val="0"/>
              </a:spcBef>
              <a:spcAft>
                <a:spcPts val="0"/>
              </a:spcAft>
              <a:buClr>
                <a:srgbClr val="0A4A8E"/>
              </a:buClr>
              <a:buSzPts val="1600"/>
              <a:buNone/>
            </a:pPr>
            <a:endParaRPr>
              <a:latin typeface="Calibri"/>
              <a:ea typeface="Calibri"/>
              <a:cs typeface="Calibri"/>
              <a:sym typeface="Calibri"/>
            </a:endParaRPr>
          </a:p>
          <a:p>
            <a:pPr marL="400050" lvl="0" indent="-285750" algn="l" rtl="0">
              <a:lnSpc>
                <a:spcPct val="90000"/>
              </a:lnSpc>
              <a:spcBef>
                <a:spcPts val="0"/>
              </a:spcBef>
              <a:spcAft>
                <a:spcPts val="0"/>
              </a:spcAft>
              <a:buClr>
                <a:schemeClr val="dk1"/>
              </a:buClr>
              <a:buSzPts val="1600"/>
              <a:buChar char="•"/>
            </a:pPr>
            <a:r>
              <a:rPr lang="sv-SE">
                <a:latin typeface="Calibri"/>
                <a:ea typeface="Calibri"/>
                <a:cs typeface="Calibri"/>
                <a:sym typeface="Calibri"/>
              </a:rPr>
              <a:t>tar </a:t>
            </a:r>
            <a:r>
              <a:rPr lang="sv-SE" b="1">
                <a:latin typeface="Calibri"/>
                <a:ea typeface="Calibri"/>
                <a:cs typeface="Calibri"/>
                <a:sym typeface="Calibri"/>
              </a:rPr>
              <a:t>avstånd</a:t>
            </a:r>
            <a:r>
              <a:rPr lang="sv-SE">
                <a:latin typeface="Calibri"/>
                <a:ea typeface="Calibri"/>
                <a:cs typeface="Calibri"/>
                <a:sym typeface="Calibri"/>
              </a:rPr>
              <a:t> från att människan utsätts för förtryck och kränkande behandling, samt medverkar till att hjälpa andra människor.</a:t>
            </a:r>
            <a:endParaRPr/>
          </a:p>
          <a:p>
            <a:pPr marL="228600" lvl="0" indent="-127000" algn="l" rtl="0">
              <a:lnSpc>
                <a:spcPct val="90000"/>
              </a:lnSpc>
              <a:spcBef>
                <a:spcPts val="1000"/>
              </a:spcBef>
              <a:spcAft>
                <a:spcPts val="0"/>
              </a:spcAft>
              <a:buClr>
                <a:srgbClr val="0A4A8E"/>
              </a:buClr>
              <a:buSzPts val="1600"/>
              <a:buNone/>
            </a:pPr>
            <a:endParaRPr/>
          </a:p>
          <a:p>
            <a:pPr marL="228600" lvl="0" indent="-127000" algn="l" rtl="0">
              <a:lnSpc>
                <a:spcPct val="90000"/>
              </a:lnSpc>
              <a:spcBef>
                <a:spcPts val="1000"/>
              </a:spcBef>
              <a:spcAft>
                <a:spcPts val="0"/>
              </a:spcAft>
              <a:buClr>
                <a:srgbClr val="0A4A8E"/>
              </a:buClr>
              <a:buSzPts val="1600"/>
              <a:buNone/>
            </a:pPr>
            <a:endParaRPr/>
          </a:p>
        </p:txBody>
      </p:sp>
      <p:sp>
        <p:nvSpPr>
          <p:cNvPr id="121" name="Google Shape;121;p3"/>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Vilja och beslut</a:t>
            </a:r>
            <a:endParaRPr/>
          </a:p>
        </p:txBody>
      </p:sp>
      <p:pic>
        <p:nvPicPr>
          <p:cNvPr id="122" name="Google Shape;122;p3" descr="tumnagel"/>
          <p:cNvPicPr preferRelativeResize="0">
            <a:picLocks noGrp="1"/>
          </p:cNvPicPr>
          <p:nvPr>
            <p:ph type="body" idx="2"/>
          </p:nvPr>
        </p:nvPicPr>
        <p:blipFill rotWithShape="1">
          <a:blip r:embed="rId3">
            <a:alphaModFix/>
          </a:blip>
          <a:srcRect/>
          <a:stretch/>
        </p:blipFill>
        <p:spPr>
          <a:xfrm rot="1087697">
            <a:off x="5605025" y="2311583"/>
            <a:ext cx="2019622" cy="2962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628649" y="1410856"/>
            <a:ext cx="8245187"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40"/>
              <a:buFont typeface="Calibri"/>
              <a:buNone/>
            </a:pPr>
            <a:r>
              <a:rPr lang="sv-SE" sz="3240"/>
              <a:t>Att kunna uttrycka sin vilja och </a:t>
            </a:r>
            <a:br>
              <a:rPr lang="sv-SE" sz="3240"/>
            </a:br>
            <a:r>
              <a:rPr lang="sv-SE" sz="3240"/>
              <a:t>ta medvetna beslut</a:t>
            </a:r>
            <a:br>
              <a:rPr lang="sv-SE" sz="3240"/>
            </a:br>
            <a:endParaRPr sz="3240"/>
          </a:p>
        </p:txBody>
      </p:sp>
      <p:sp>
        <p:nvSpPr>
          <p:cNvPr id="129" name="Google Shape;129;p4"/>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Vilja och beslut</a:t>
            </a:r>
            <a:endParaRPr/>
          </a:p>
        </p:txBody>
      </p:sp>
      <p:pic>
        <p:nvPicPr>
          <p:cNvPr id="130" name="Google Shape;130;p4"/>
          <p:cNvPicPr preferRelativeResize="0"/>
          <p:nvPr/>
        </p:nvPicPr>
        <p:blipFill rotWithShape="1">
          <a:blip r:embed="rId3">
            <a:alphaModFix/>
          </a:blip>
          <a:srcRect/>
          <a:stretch/>
        </p:blipFill>
        <p:spPr>
          <a:xfrm>
            <a:off x="3466237" y="2223655"/>
            <a:ext cx="2570010" cy="35919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638367" y="834589"/>
            <a:ext cx="7867266" cy="8127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A4A8E"/>
              </a:buClr>
              <a:buSzPts val="3240"/>
              <a:buFont typeface="Calibri"/>
              <a:buNone/>
            </a:pPr>
            <a:br>
              <a:rPr lang="sv-SE" sz="3240"/>
            </a:br>
            <a:r>
              <a:rPr lang="sv-SE" sz="3240"/>
              <a:t>Att visa uthållighet</a:t>
            </a:r>
            <a:endParaRPr sz="3240"/>
          </a:p>
        </p:txBody>
      </p:sp>
      <p:sp>
        <p:nvSpPr>
          <p:cNvPr id="137" name="Google Shape;137;p5"/>
          <p:cNvSpPr txBox="1">
            <a:spLocks noGrp="1"/>
          </p:cNvSpPr>
          <p:nvPr>
            <p:ph type="body" idx="3"/>
          </p:nvPr>
        </p:nvSpPr>
        <p:spPr>
          <a:xfrm>
            <a:off x="539750" y="309407"/>
            <a:ext cx="2634151" cy="338755"/>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0A4A8E"/>
              </a:buClr>
              <a:buSzPts val="1850"/>
              <a:buNone/>
            </a:pPr>
            <a:r>
              <a:rPr lang="sv-SE" sz="1850"/>
              <a:t>Vilja och beslut</a:t>
            </a:r>
            <a:endParaRPr/>
          </a:p>
        </p:txBody>
      </p:sp>
      <p:grpSp>
        <p:nvGrpSpPr>
          <p:cNvPr id="138" name="Google Shape;138;p5"/>
          <p:cNvGrpSpPr/>
          <p:nvPr/>
        </p:nvGrpSpPr>
        <p:grpSpPr>
          <a:xfrm>
            <a:off x="1275072" y="1835879"/>
            <a:ext cx="6712776" cy="4305990"/>
            <a:chOff x="2608161" y="1021660"/>
            <a:chExt cx="6265675" cy="4814680"/>
          </a:xfrm>
        </p:grpSpPr>
        <p:pic>
          <p:nvPicPr>
            <p:cNvPr id="139" name="Google Shape;139;p5"/>
            <p:cNvPicPr preferRelativeResize="0"/>
            <p:nvPr/>
          </p:nvPicPr>
          <p:blipFill rotWithShape="1">
            <a:blip r:embed="rId3">
              <a:alphaModFix/>
            </a:blip>
            <a:srcRect l="32182" b="35566"/>
            <a:stretch/>
          </p:blipFill>
          <p:spPr>
            <a:xfrm>
              <a:off x="2719396" y="3718149"/>
              <a:ext cx="2737168" cy="2118191"/>
            </a:xfrm>
            <a:prstGeom prst="rect">
              <a:avLst/>
            </a:prstGeom>
            <a:noFill/>
            <a:ln>
              <a:noFill/>
            </a:ln>
          </p:spPr>
        </p:pic>
        <p:sp>
          <p:nvSpPr>
            <p:cNvPr id="140" name="Google Shape;140;p5"/>
            <p:cNvSpPr/>
            <p:nvPr/>
          </p:nvSpPr>
          <p:spPr>
            <a:xfrm>
              <a:off x="2608161" y="1021660"/>
              <a:ext cx="3595534" cy="2902974"/>
            </a:xfrm>
            <a:prstGeom prst="cloudCallout">
              <a:avLst>
                <a:gd name="adj1" fmla="val -8467"/>
                <a:gd name="adj2" fmla="val 86015"/>
              </a:avLst>
            </a:prstGeom>
            <a:solidFill>
              <a:schemeClr val="lt1"/>
            </a:solidFill>
            <a:ln w="12700" cap="flat" cmpd="sng">
              <a:solidFill>
                <a:schemeClr val="dk1"/>
              </a:solidFill>
              <a:prstDash val="solid"/>
              <a:miter lim="8000"/>
              <a:headEnd type="none" w="sm" len="sm"/>
              <a:tailEnd type="none" w="sm" len="sm"/>
            </a:ln>
            <a:effectLst>
              <a:outerShdw blurRad="50799"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p5"/>
            <p:cNvPicPr preferRelativeResize="0"/>
            <p:nvPr/>
          </p:nvPicPr>
          <p:blipFill rotWithShape="1">
            <a:blip r:embed="rId4">
              <a:alphaModFix/>
            </a:blip>
            <a:srcRect l="39033" t="16228" b="36420"/>
            <a:stretch/>
          </p:blipFill>
          <p:spPr>
            <a:xfrm>
              <a:off x="3084037" y="1470617"/>
              <a:ext cx="2642421" cy="1091025"/>
            </a:xfrm>
            <a:prstGeom prst="rect">
              <a:avLst/>
            </a:prstGeom>
            <a:noFill/>
            <a:ln>
              <a:noFill/>
            </a:ln>
          </p:spPr>
        </p:pic>
        <p:sp>
          <p:nvSpPr>
            <p:cNvPr id="142" name="Google Shape;142;p5"/>
            <p:cNvSpPr/>
            <p:nvPr/>
          </p:nvSpPr>
          <p:spPr>
            <a:xfrm>
              <a:off x="5199031" y="1582993"/>
              <a:ext cx="3674805" cy="3148641"/>
            </a:xfrm>
            <a:prstGeom prst="cloudCallout">
              <a:avLst>
                <a:gd name="adj1" fmla="val -70565"/>
                <a:gd name="adj2" fmla="val 56935"/>
              </a:avLst>
            </a:prstGeom>
            <a:solidFill>
              <a:schemeClr val="lt1"/>
            </a:solidFill>
            <a:ln w="12700" cap="flat" cmpd="sng">
              <a:solidFill>
                <a:schemeClr val="dk1"/>
              </a:solidFill>
              <a:prstDash val="solid"/>
              <a:miter lim="8000"/>
              <a:headEnd type="none" w="sm" len="sm"/>
              <a:tailEnd type="none" w="sm" len="sm"/>
            </a:ln>
            <a:effectLst>
              <a:outerShdw blurRad="50799"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p5"/>
            <p:cNvPicPr preferRelativeResize="0"/>
            <p:nvPr/>
          </p:nvPicPr>
          <p:blipFill rotWithShape="1">
            <a:blip r:embed="rId5">
              <a:alphaModFix/>
            </a:blip>
            <a:srcRect l="37270" t="11942" b="33624"/>
            <a:stretch/>
          </p:blipFill>
          <p:spPr>
            <a:xfrm>
              <a:off x="5709731" y="2032500"/>
              <a:ext cx="2607615" cy="1202885"/>
            </a:xfrm>
            <a:prstGeom prst="rect">
              <a:avLst/>
            </a:prstGeom>
            <a:noFill/>
            <a:ln>
              <a:noFill/>
            </a:ln>
          </p:spPr>
        </p:pic>
        <p:sp>
          <p:nvSpPr>
            <p:cNvPr id="144" name="Google Shape;144;p5"/>
            <p:cNvSpPr txBox="1"/>
            <p:nvPr/>
          </p:nvSpPr>
          <p:spPr>
            <a:xfrm>
              <a:off x="3173105" y="2485010"/>
              <a:ext cx="2194309" cy="7925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sv-SE" sz="1400" b="1" i="0" u="none" strike="noStrike" cap="none">
                  <a:solidFill>
                    <a:schemeClr val="dk1"/>
                  </a:solidFill>
                  <a:latin typeface="Calibri"/>
                  <a:ea typeface="Calibri"/>
                  <a:cs typeface="Calibri"/>
                  <a:sym typeface="Calibri"/>
                </a:rPr>
                <a:t>Den här uppgiften </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sv-SE" sz="1400" b="1" i="0" u="none" strike="noStrike" cap="none">
                  <a:solidFill>
                    <a:schemeClr val="dk1"/>
                  </a:solidFill>
                  <a:latin typeface="Calibri"/>
                  <a:ea typeface="Calibri"/>
                  <a:cs typeface="Calibri"/>
                  <a:sym typeface="Calibri"/>
                </a:rPr>
                <a:t>var svår. Jag klarar det aldrig</a:t>
              </a:r>
              <a:r>
                <a:rPr lang="sv-SE" sz="2000" b="1"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sp>
          <p:nvSpPr>
            <p:cNvPr id="145" name="Google Shape;145;p5"/>
            <p:cNvSpPr txBox="1"/>
            <p:nvPr/>
          </p:nvSpPr>
          <p:spPr>
            <a:xfrm>
              <a:off x="5716400" y="3156266"/>
              <a:ext cx="2681563" cy="7925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sv-SE" sz="1400" b="1" i="0" u="none" strike="noStrike" cap="none">
                  <a:solidFill>
                    <a:schemeClr val="dk1"/>
                  </a:solidFill>
                  <a:latin typeface="Calibri"/>
                  <a:ea typeface="Calibri"/>
                  <a:cs typeface="Calibri"/>
                  <a:sym typeface="Calibri"/>
                </a:rPr>
                <a:t>Den här uppgiften var svår. Den kommer att ta längre tid att lösa...</a:t>
              </a: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idx="4294967295"/>
          </p:nvPr>
        </p:nvSpPr>
        <p:spPr>
          <a:xfrm>
            <a:off x="1808162" y="4565650"/>
            <a:ext cx="5730875" cy="812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59"/>
              <a:buFont typeface="Calibri"/>
              <a:buNone/>
            </a:pPr>
            <a:r>
              <a:rPr lang="sv-SE" sz="3959"/>
              <a:t> Läs gärna mer på:</a:t>
            </a:r>
            <a:br>
              <a:rPr lang="sv-SE" sz="3959"/>
            </a:br>
            <a:r>
              <a:rPr lang="sv-SE" sz="3959"/>
              <a:t>www.motivationslyftet.se</a:t>
            </a:r>
            <a:endParaRPr/>
          </a:p>
        </p:txBody>
      </p:sp>
      <p:pic>
        <p:nvPicPr>
          <p:cNvPr id="152" name="Google Shape;152;p6"/>
          <p:cNvPicPr preferRelativeResize="0">
            <a:picLocks noGrp="1"/>
          </p:cNvPicPr>
          <p:nvPr>
            <p:ph type="body" idx="4294967295"/>
          </p:nvPr>
        </p:nvPicPr>
        <p:blipFill rotWithShape="1">
          <a:blip r:embed="rId3">
            <a:alphaModFix/>
          </a:blip>
          <a:srcRect/>
          <a:stretch/>
        </p:blipFill>
        <p:spPr>
          <a:xfrm>
            <a:off x="815974" y="1460500"/>
            <a:ext cx="7715250" cy="1835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Bildspel på skärmen (4:3)</PresentationFormat>
  <Paragraphs>75</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Noto Sans Symbols</vt:lpstr>
      <vt:lpstr>Office Theme</vt:lpstr>
      <vt:lpstr>PowerPoint-presentation</vt:lpstr>
      <vt:lpstr>Förmågor som tränas denna termin: </vt:lpstr>
      <vt:lpstr>Stöd i styrdokumenten</vt:lpstr>
      <vt:lpstr>Att kunna uttrycka sin vilja och  ta medvetna beslut </vt:lpstr>
      <vt:lpstr> Att visa uthållighet</vt:lpstr>
      <vt:lpstr> Läs gärna mer på: www.motivationslyftet.se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 Wenngren (Consultant)</dc:creator>
  <cp:lastModifiedBy>Katrin</cp:lastModifiedBy>
  <cp:revision>1</cp:revision>
  <dcterms:created xsi:type="dcterms:W3CDTF">2017-11-28T14:55:51Z</dcterms:created>
  <dcterms:modified xsi:type="dcterms:W3CDTF">2019-08-15T13:06:00Z</dcterms:modified>
</cp:coreProperties>
</file>