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 roundtripDataSignature="AMtx7miVFrIq2PMI1WDSMDoqJMzM8QDg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3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customschemas.google.com/relationships/presentationmetadata" Target="meta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Förklara att Motivationslyftet handlar om att: </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sv-SE"/>
              <a:t>Rusta eleverna inför framtiden där eleverna får träna och utveckla både kognitiva och icke-kognitivia förmågor</a:t>
            </a:r>
            <a:endParaRPr/>
          </a:p>
          <a:p>
            <a:pPr marL="228600" lvl="0" indent="-228600" algn="l" rtl="0">
              <a:spcBef>
                <a:spcPts val="0"/>
              </a:spcBef>
              <a:spcAft>
                <a:spcPts val="0"/>
              </a:spcAft>
              <a:buClr>
                <a:schemeClr val="dk1"/>
              </a:buClr>
              <a:buSzPts val="1200"/>
              <a:buFont typeface="Calibri"/>
              <a:buAutoNum type="arabicPeriod"/>
            </a:pPr>
            <a:r>
              <a:rPr lang="sv-SE"/>
              <a:t>Syftet med Motivationslyftet är att eleverna får verktyg för att må bra och prestera – nu och i framtiden. </a:t>
            </a:r>
            <a:endParaRPr/>
          </a:p>
          <a:p>
            <a:pPr marL="228600" lvl="0" indent="-228600" algn="l" rtl="0">
              <a:spcBef>
                <a:spcPts val="0"/>
              </a:spcBef>
              <a:spcAft>
                <a:spcPts val="0"/>
              </a:spcAft>
              <a:buClr>
                <a:schemeClr val="dk1"/>
              </a:buClr>
              <a:buSzPts val="1200"/>
              <a:buFont typeface="Calibri"/>
              <a:buAutoNum type="arabicPeriod"/>
            </a:pPr>
            <a:r>
              <a:rPr lang="sv-SE"/>
              <a:t>Förmågorna tränas kontinuerligt på mentorstid och i olika ämnen där </a:t>
            </a:r>
            <a:r>
              <a:rPr lang="sv-SE" sz="1200" b="0" i="0" u="none" strike="noStrike">
                <a:solidFill>
                  <a:schemeClr val="dk1"/>
                </a:solidFill>
                <a:latin typeface="Calibri"/>
                <a:ea typeface="Calibri"/>
                <a:cs typeface="Calibri"/>
                <a:sym typeface="Calibri"/>
              </a:rPr>
              <a:t>eleverna får ta del av fakta och forskning och arbetar med detta både individuellt och i grupp. Kunskaperna befästs genom olika arbetssätt och praktisk-estetisk inslag, t ex bilder.</a:t>
            </a:r>
            <a:endParaRPr b="0"/>
          </a:p>
          <a:p>
            <a:pPr marL="0" lvl="0" indent="0" algn="l" rtl="0">
              <a:spcBef>
                <a:spcPts val="0"/>
              </a:spcBef>
              <a:spcAft>
                <a:spcPts val="0"/>
              </a:spcAft>
              <a:buNone/>
            </a:pPr>
            <a:endParaRPr/>
          </a:p>
        </p:txBody>
      </p:sp>
      <p:sp>
        <p:nvSpPr>
          <p:cNvPr id="102" name="Google Shape;10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FDB409"/>
              </a:buClr>
              <a:buSzPts val="250"/>
              <a:buFont typeface="Arial"/>
              <a:buNone/>
            </a:pPr>
            <a:r>
              <a:rPr lang="sv-SE" sz="1200"/>
              <a:t>Denna termin tränar vi dessa förmågor:</a:t>
            </a:r>
            <a:endParaRPr/>
          </a:p>
          <a:p>
            <a:pPr marL="0" marR="0" lvl="0" indent="0" algn="l" rtl="0">
              <a:lnSpc>
                <a:spcPct val="115000"/>
              </a:lnSpc>
              <a:spcBef>
                <a:spcPts val="0"/>
              </a:spcBef>
              <a:spcAft>
                <a:spcPts val="0"/>
              </a:spcAft>
              <a:buClr>
                <a:srgbClr val="FDB409"/>
              </a:buClr>
              <a:buSzPts val="250"/>
              <a:buFont typeface="Arial"/>
              <a:buNone/>
            </a:pPr>
            <a:endParaRPr sz="1200"/>
          </a:p>
          <a:p>
            <a:pPr marL="0" marR="0" lvl="0" indent="0" algn="l" rtl="0">
              <a:lnSpc>
                <a:spcPct val="115000"/>
              </a:lnSpc>
              <a:spcBef>
                <a:spcPts val="0"/>
              </a:spcBef>
              <a:spcAft>
                <a:spcPts val="0"/>
              </a:spcAft>
              <a:buClr>
                <a:srgbClr val="FDB409"/>
              </a:buClr>
              <a:buSzPts val="250"/>
              <a:buFont typeface="Arial"/>
              <a:buNone/>
            </a:pPr>
            <a:r>
              <a:rPr lang="sv-SE" sz="1200" b="1"/>
              <a:t>ATT ÖKA SIN MOTIVATION OCH HITTA INSPIRATION</a:t>
            </a:r>
            <a:endParaRPr/>
          </a:p>
          <a:p>
            <a:pPr marL="0" marR="0" lvl="0" indent="0" algn="l" rtl="0">
              <a:lnSpc>
                <a:spcPct val="115000"/>
              </a:lnSpc>
              <a:spcBef>
                <a:spcPts val="0"/>
              </a:spcBef>
              <a:spcAft>
                <a:spcPts val="0"/>
              </a:spcAft>
              <a:buClr>
                <a:srgbClr val="FDB409"/>
              </a:buClr>
              <a:buSzPts val="250"/>
              <a:buFont typeface="Arial"/>
              <a:buNone/>
            </a:pPr>
            <a:r>
              <a:rPr lang="sv-SE" sz="1200"/>
              <a:t>• Att förstå våra drivkrafter och att kunna välja</a:t>
            </a:r>
            <a:endParaRPr/>
          </a:p>
          <a:p>
            <a:pPr marL="0" marR="0" lvl="0" indent="0" algn="l" rtl="0">
              <a:lnSpc>
                <a:spcPct val="115000"/>
              </a:lnSpc>
              <a:spcBef>
                <a:spcPts val="0"/>
              </a:spcBef>
              <a:spcAft>
                <a:spcPts val="0"/>
              </a:spcAft>
              <a:buClr>
                <a:srgbClr val="FDB409"/>
              </a:buClr>
              <a:buSzPts val="250"/>
              <a:buFont typeface="Arial"/>
              <a:buNone/>
            </a:pPr>
            <a:r>
              <a:rPr lang="sv-SE" sz="1200"/>
              <a:t>• Att hitta inspiration och öka sin motivation</a:t>
            </a:r>
            <a:endParaRPr/>
          </a:p>
          <a:p>
            <a:pPr marL="0" marR="0" lvl="0" indent="0" algn="l" rtl="0">
              <a:lnSpc>
                <a:spcPct val="115000"/>
              </a:lnSpc>
              <a:spcBef>
                <a:spcPts val="0"/>
              </a:spcBef>
              <a:spcAft>
                <a:spcPts val="0"/>
              </a:spcAft>
              <a:buClr>
                <a:srgbClr val="FDB409"/>
              </a:buClr>
              <a:buSzPts val="250"/>
              <a:buFont typeface="Arial"/>
              <a:buNone/>
            </a:pPr>
            <a:endParaRPr sz="1200"/>
          </a:p>
          <a:p>
            <a:pPr marL="0" lvl="0" indent="0" algn="l" rtl="0">
              <a:lnSpc>
                <a:spcPct val="115000"/>
              </a:lnSpc>
              <a:spcBef>
                <a:spcPts val="0"/>
              </a:spcBef>
              <a:spcAft>
                <a:spcPts val="0"/>
              </a:spcAft>
              <a:buClr>
                <a:srgbClr val="FDB409"/>
              </a:buClr>
              <a:buSzPts val="1200"/>
              <a:buFont typeface="Arial"/>
              <a:buNone/>
            </a:pPr>
            <a:r>
              <a:rPr lang="sv-SE" sz="1200" b="1"/>
              <a:t>ATT BEHÅLLA SITT ENGAGEMANG</a:t>
            </a:r>
            <a:endParaRPr/>
          </a:p>
          <a:p>
            <a:pPr marL="0" marR="0" lvl="0" indent="0" algn="l" rtl="0">
              <a:lnSpc>
                <a:spcPct val="115000"/>
              </a:lnSpc>
              <a:spcBef>
                <a:spcPts val="0"/>
              </a:spcBef>
              <a:spcAft>
                <a:spcPts val="0"/>
              </a:spcAft>
              <a:buClr>
                <a:srgbClr val="FDB409"/>
              </a:buClr>
              <a:buSzPts val="1200"/>
              <a:buFont typeface="Arial"/>
              <a:buNone/>
            </a:pPr>
            <a:r>
              <a:rPr lang="sv-SE" sz="1200"/>
              <a:t>• Att kunna ge sina målbilder ett känslomässigt engagemang.</a:t>
            </a:r>
            <a:endParaRPr/>
          </a:p>
          <a:p>
            <a:pPr marL="0" marR="0" lvl="0" indent="0" algn="l" rtl="0">
              <a:lnSpc>
                <a:spcPct val="115000"/>
              </a:lnSpc>
              <a:spcBef>
                <a:spcPts val="0"/>
              </a:spcBef>
              <a:spcAft>
                <a:spcPts val="0"/>
              </a:spcAft>
              <a:buClr>
                <a:srgbClr val="FDB409"/>
              </a:buClr>
              <a:buSzPts val="1200"/>
              <a:buFont typeface="Arial"/>
              <a:buNone/>
            </a:pPr>
            <a:r>
              <a:rPr lang="sv-SE" sz="1200"/>
              <a:t>• Att träna sin uthållighet och förmåga att hålla fokus trots motgångar</a:t>
            </a:r>
            <a:endParaRPr/>
          </a:p>
          <a:p>
            <a:pPr marL="0" marR="0" lvl="0" indent="0" algn="l" rtl="0">
              <a:lnSpc>
                <a:spcPct val="115000"/>
              </a:lnSpc>
              <a:spcBef>
                <a:spcPts val="0"/>
              </a:spcBef>
              <a:spcAft>
                <a:spcPts val="0"/>
              </a:spcAft>
              <a:buClr>
                <a:srgbClr val="FDB409"/>
              </a:buClr>
              <a:buSzPts val="1200"/>
              <a:buFont typeface="Arial"/>
              <a:buNone/>
            </a:pPr>
            <a:endParaRPr sz="1200"/>
          </a:p>
          <a:p>
            <a:pPr marL="0" lvl="0" indent="0" algn="l" rtl="0">
              <a:lnSpc>
                <a:spcPct val="115000"/>
              </a:lnSpc>
              <a:spcBef>
                <a:spcPts val="0"/>
              </a:spcBef>
              <a:spcAft>
                <a:spcPts val="0"/>
              </a:spcAft>
              <a:buClr>
                <a:srgbClr val="FDB409"/>
              </a:buClr>
              <a:buSzPts val="1200"/>
              <a:buFont typeface="Arial"/>
              <a:buNone/>
            </a:pPr>
            <a:endParaRPr sz="1200" b="1"/>
          </a:p>
          <a:p>
            <a:pPr marL="0" lvl="0" indent="0" algn="l" rtl="0">
              <a:lnSpc>
                <a:spcPct val="115000"/>
              </a:lnSpc>
              <a:spcBef>
                <a:spcPts val="0"/>
              </a:spcBef>
              <a:spcAft>
                <a:spcPts val="0"/>
              </a:spcAft>
              <a:buClr>
                <a:srgbClr val="FDB409"/>
              </a:buClr>
              <a:buSzPts val="1200"/>
              <a:buFont typeface="Arial"/>
              <a:buNone/>
            </a:pPr>
            <a:br>
              <a:rPr lang="sv-SE" sz="1200"/>
            </a:br>
            <a:endParaRPr sz="1200"/>
          </a:p>
          <a:p>
            <a:pPr marL="0" lvl="0" indent="0" algn="l" rtl="0">
              <a:spcBef>
                <a:spcPts val="0"/>
              </a:spcBef>
              <a:spcAft>
                <a:spcPts val="0"/>
              </a:spcAft>
              <a:buNone/>
            </a:pPr>
            <a:endParaRPr/>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a:solidFill>
                  <a:schemeClr val="dk1"/>
                </a:solidFill>
                <a:latin typeface="Calibri"/>
                <a:ea typeface="Calibri"/>
                <a:cs typeface="Calibri"/>
                <a:sym typeface="Calibri"/>
              </a:rPr>
              <a:t>Vårt utbildningsprogram bygger på skolans styrdokument Lgr 11 (läroplan) och barnkonventionen och FNs gloabal hållbarhetsmål. </a:t>
            </a:r>
            <a:endParaRPr b="0"/>
          </a:p>
          <a:p>
            <a:pPr marL="0" lvl="0" indent="0" algn="l" rtl="0">
              <a:spcBef>
                <a:spcPts val="0"/>
              </a:spcBef>
              <a:spcAft>
                <a:spcPts val="0"/>
              </a:spcAft>
              <a:buNone/>
            </a:pPr>
            <a:r>
              <a:rPr lang="sv-SE" sz="1200" b="0" i="0" u="none" strike="noStrike">
                <a:solidFill>
                  <a:schemeClr val="dk1"/>
                </a:solidFill>
                <a:latin typeface="Calibri"/>
                <a:ea typeface="Calibri"/>
                <a:cs typeface="Calibri"/>
                <a:sym typeface="Calibri"/>
              </a:rPr>
              <a:t>Här kan ni se några av de övergripande målen i kap 1-2, som vi jobbar med denna termin.</a:t>
            </a:r>
            <a:endParaRPr b="0"/>
          </a:p>
          <a:p>
            <a:pPr marL="0" lvl="0" indent="0" algn="l" rtl="0">
              <a:spcBef>
                <a:spcPts val="0"/>
              </a:spcBef>
              <a:spcAft>
                <a:spcPts val="0"/>
              </a:spcAft>
              <a:buNone/>
            </a:pPr>
            <a:br>
              <a:rPr lang="sv-SE" b="0"/>
            </a:b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50"/>
              <a:buFont typeface="Arial"/>
              <a:buNone/>
            </a:pPr>
            <a:r>
              <a:rPr lang="sv-SE" sz="1200" b="0" i="0" u="none" strike="noStrike" cap="none">
                <a:solidFill>
                  <a:schemeClr val="dk1"/>
                </a:solidFill>
                <a:latin typeface="Calibri"/>
                <a:ea typeface="Calibri"/>
                <a:cs typeface="Calibri"/>
                <a:sym typeface="Calibri"/>
              </a:rPr>
              <a:t>Den centrala förmågan i denna termin är förmågan att arbeta medvetet med att skapa och behålla sitt engagemang. I Motivationslyftet används olika verktyg och bilder som hjälper oss förstå hur vi människor fungerar och hålla fast vid våra målbilder.</a:t>
            </a:r>
            <a:endParaRPr/>
          </a:p>
          <a:p>
            <a:pPr marL="0" marR="0" lvl="0" indent="0" algn="l" rtl="0">
              <a:spcBef>
                <a:spcPts val="0"/>
              </a:spcBef>
              <a:spcAft>
                <a:spcPts val="0"/>
              </a:spcAft>
              <a:buClr>
                <a:schemeClr val="dk1"/>
              </a:buClr>
              <a:buSzPts val="250"/>
              <a:buFont typeface="Arial"/>
              <a:buNone/>
            </a:pPr>
            <a:endParaRPr/>
          </a:p>
          <a:p>
            <a:pPr marL="0" marR="0" lvl="0" indent="0" algn="l" rtl="0">
              <a:lnSpc>
                <a:spcPct val="115000"/>
              </a:lnSpc>
              <a:spcBef>
                <a:spcPts val="0"/>
              </a:spcBef>
              <a:spcAft>
                <a:spcPts val="0"/>
              </a:spcAft>
              <a:buClr>
                <a:schemeClr val="dk1"/>
              </a:buClr>
              <a:buSzPts val="1100"/>
              <a:buFont typeface="Arial"/>
              <a:buNone/>
            </a:pPr>
            <a:r>
              <a:rPr lang="sv-SE" sz="1200" b="1" i="0" u="none" strike="noStrike" cap="none">
                <a:solidFill>
                  <a:schemeClr val="dk1"/>
                </a:solidFill>
                <a:latin typeface="Calibri"/>
                <a:ea typeface="Calibri"/>
                <a:cs typeface="Calibri"/>
                <a:sym typeface="Calibri"/>
              </a:rPr>
              <a:t>Fyll tanken!</a:t>
            </a:r>
            <a:endParaRPr b="1"/>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För att få saker att hända behöver vi något som driver oss framåt – vi behöver drivkraft.</a:t>
            </a:r>
            <a:endParaRPr/>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En bil behöver ett drivmedel som t.ex. diesel, bensin eller el för att ta sig fram. En fulltankad bil kan kanske köra</a:t>
            </a:r>
            <a:endParaRPr/>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80-90 mil, men sedan måste vi tanka annars tar det stopp… På samma sätt fungerar det för oss människor.</a:t>
            </a:r>
            <a:endParaRPr/>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 </a:t>
            </a:r>
            <a:endParaRPr/>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Vi behöver också fylla på tanken. Hur fyller vi vår tank med grundbehoven (mat, sömn och motion)? Hur kan vi behålla vårt engagemang? Vilka är drivkrafterna?</a:t>
            </a:r>
            <a:endParaRPr/>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Drivkrafterna kan vara lust, rädsla, inspiration, andra människor samt rutiner och vanor. </a:t>
            </a:r>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sv-SE" sz="1200" b="0" i="1" u="none" strike="noStrike" cap="none">
                <a:solidFill>
                  <a:schemeClr val="dk1"/>
                </a:solidFill>
                <a:latin typeface="Calibri"/>
                <a:ea typeface="Calibri"/>
                <a:cs typeface="Calibri"/>
                <a:sym typeface="Calibri"/>
              </a:rPr>
              <a:t>Exempel:  </a:t>
            </a:r>
            <a:endParaRPr/>
          </a:p>
          <a:p>
            <a:pPr marL="0" marR="0" lvl="0" indent="0" algn="l" rtl="0">
              <a:lnSpc>
                <a:spcPct val="115000"/>
              </a:lnSpc>
              <a:spcBef>
                <a:spcPts val="0"/>
              </a:spcBef>
              <a:spcAft>
                <a:spcPts val="0"/>
              </a:spcAft>
              <a:buClr>
                <a:schemeClr val="dk1"/>
              </a:buClr>
              <a:buSzPts val="1100"/>
              <a:buFont typeface="Arial"/>
              <a:buNone/>
            </a:pPr>
            <a:r>
              <a:rPr lang="sv-SE" sz="1200" b="0" i="0" u="none" strike="noStrike" cap="none">
                <a:solidFill>
                  <a:schemeClr val="dk1"/>
                </a:solidFill>
                <a:latin typeface="Calibri"/>
                <a:ea typeface="Calibri"/>
                <a:cs typeface="Calibri"/>
                <a:sym typeface="Calibri"/>
              </a:rPr>
              <a:t>Det är snart dags för prov i biologi. Några av eleverna tycker kanske det är svårt att hitta motivation för att plugga och det kommer alltid något annat emellan.  Att då ta hjälp av t ex vanor och rutiner underlättar. Vi människor gillar vanor och de får oss ofta att utföra både intressanta och mindre intressanta sysslor. Du som vårdnadshavare kan hjälpa/stötta din ungdom att skapa vanor för studier. Att bestämma en tid gör att vi inte behöver fundera på om vi ska plugga nu eller sen eller om ni orkar eller tänka “jag ska bara…. ”. Många val och beslut tar energi som skulle kunna läggas på att plugga istället.</a:t>
            </a:r>
            <a:endParaRPr b="1"/>
          </a:p>
          <a:p>
            <a:pPr marL="0" marR="0" lvl="0" indent="0" algn="l" rtl="0">
              <a:spcBef>
                <a:spcPts val="0"/>
              </a:spcBef>
              <a:spcAft>
                <a:spcPts val="0"/>
              </a:spcAft>
              <a:buClr>
                <a:schemeClr val="dk1"/>
              </a:buClr>
              <a:buSzPts val="250"/>
              <a:buFont typeface="Arial"/>
              <a:buNone/>
            </a:pPr>
            <a:endParaRPr sz="1200" b="0" i="0" u="none" strike="noStrike" cap="none">
              <a:solidFill>
                <a:schemeClr val="dk1"/>
              </a:solidFill>
              <a:latin typeface="Calibri"/>
              <a:ea typeface="Calibri"/>
              <a:cs typeface="Calibri"/>
              <a:sym typeface="Calibri"/>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Calibri"/>
              <a:buNone/>
            </a:pPr>
            <a:r>
              <a:rPr lang="sv-SE" sz="1200" b="0" i="0" u="none" strike="noStrike" cap="none">
                <a:solidFill>
                  <a:schemeClr val="dk1"/>
                </a:solidFill>
                <a:latin typeface="Calibri"/>
                <a:ea typeface="Calibri"/>
                <a:cs typeface="Calibri"/>
                <a:sym typeface="Calibri"/>
              </a:rPr>
              <a:t>Att förstå våra drivkrafter och att kunna välja är en förmåga som kan tränas. </a:t>
            </a:r>
            <a:r>
              <a:rPr lang="sv-SE" sz="1200"/>
              <a:t>Att bli medveten om våra drivkrafter kommer också öka vår förmåga att medvetet kunna välja en annan drivkraft om det skulle behövas.</a:t>
            </a:r>
            <a:endParaRPr/>
          </a:p>
          <a:p>
            <a:pPr marL="0" marR="0" lvl="0" indent="0" algn="l" rtl="0">
              <a:spcBef>
                <a:spcPts val="0"/>
              </a:spcBef>
              <a:spcAft>
                <a:spcPts val="0"/>
              </a:spcAft>
              <a:buClr>
                <a:schemeClr val="dk1"/>
              </a:buClr>
              <a:buSzPts val="1000"/>
              <a:buFont typeface="Calibri"/>
              <a:buNone/>
            </a:pPr>
            <a:endParaRPr/>
          </a:p>
          <a:p>
            <a:pPr marL="0" marR="0" lvl="0" indent="0" algn="l" rtl="0">
              <a:spcBef>
                <a:spcPts val="0"/>
              </a:spcBef>
              <a:spcAft>
                <a:spcPts val="0"/>
              </a:spcAft>
              <a:buClr>
                <a:schemeClr val="dk1"/>
              </a:buClr>
              <a:buSzPts val="1000"/>
              <a:buFont typeface="Calibri"/>
              <a:buNone/>
            </a:pPr>
            <a:r>
              <a:rPr lang="sv-SE" sz="1200" b="0" i="1" u="none" strike="noStrike" cap="none">
                <a:solidFill>
                  <a:schemeClr val="dk1"/>
                </a:solidFill>
                <a:latin typeface="Calibri"/>
                <a:ea typeface="Calibri"/>
                <a:cs typeface="Calibri"/>
                <a:sym typeface="Calibri"/>
              </a:rPr>
              <a:t>Övning: </a:t>
            </a:r>
            <a:endParaRPr/>
          </a:p>
          <a:p>
            <a:pPr marL="0" marR="0" lvl="0" indent="0" algn="l" rtl="0">
              <a:spcBef>
                <a:spcPts val="0"/>
              </a:spcBef>
              <a:spcAft>
                <a:spcPts val="0"/>
              </a:spcAft>
              <a:buClr>
                <a:schemeClr val="dk1"/>
              </a:buClr>
              <a:buSzPts val="1000"/>
              <a:buFont typeface="Calibri"/>
              <a:buNone/>
            </a:pPr>
            <a:r>
              <a:rPr lang="sv-SE" sz="1200" b="0" i="0" u="none" strike="noStrike" cap="none">
                <a:solidFill>
                  <a:schemeClr val="dk1"/>
                </a:solidFill>
                <a:latin typeface="Calibri"/>
                <a:ea typeface="Calibri"/>
                <a:cs typeface="Calibri"/>
                <a:sym typeface="Calibri"/>
              </a:rPr>
              <a:t>Här ser ni exempel på vardagliga saker som vi gör. Fundera på vad du gör av lust  (för att du tycker det är kul), rädsla (om jag inte gör det här nu så…) och av vana (det ska göras). Berätta för den som sitter bredvid dig om hur du tänker.</a:t>
            </a:r>
            <a:endParaRPr/>
          </a:p>
          <a:p>
            <a:pPr marL="0" lvl="0" indent="0" algn="l" rtl="0">
              <a:spcBef>
                <a:spcPts val="0"/>
              </a:spcBef>
              <a:spcAft>
                <a:spcPts val="0"/>
              </a:spcAft>
              <a:buNone/>
            </a:pPr>
            <a:endParaRPr/>
          </a:p>
        </p:txBody>
      </p:sp>
      <p:sp>
        <p:nvSpPr>
          <p:cNvPr id="135" name="Google Shape;1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Calibri"/>
              <a:buNone/>
            </a:pPr>
            <a:r>
              <a:rPr lang="sv-SE" sz="1200" b="0" i="0" u="none" strike="noStrike" cap="none">
                <a:solidFill>
                  <a:schemeClr val="dk1"/>
                </a:solidFill>
                <a:latin typeface="Calibri"/>
                <a:ea typeface="Calibri"/>
                <a:cs typeface="Calibri"/>
                <a:sym typeface="Calibri"/>
              </a:rPr>
              <a:t>För att hitta inspiration tar vi hjälp av ”inspirationssolen” (eller tankekarta), som hjälper eleverna att tydliggöra och påminna om vad som inspirerar </a:t>
            </a:r>
            <a:r>
              <a:rPr lang="sv-SE" sz="1200"/>
              <a:t>dem</a:t>
            </a:r>
            <a:r>
              <a:rPr lang="sv-SE" sz="1200" b="0" i="0" u="none" strike="noStrike" cap="none">
                <a:solidFill>
                  <a:schemeClr val="dk1"/>
                </a:solidFill>
                <a:latin typeface="Calibri"/>
                <a:ea typeface="Calibri"/>
                <a:cs typeface="Calibri"/>
                <a:sym typeface="Calibri"/>
              </a:rPr>
              <a:t>.</a:t>
            </a:r>
            <a:endParaRPr/>
          </a:p>
          <a:p>
            <a:pPr marL="0" marR="0" lvl="0" indent="0" algn="l" rtl="0">
              <a:spcBef>
                <a:spcPts val="0"/>
              </a:spcBef>
              <a:spcAft>
                <a:spcPts val="0"/>
              </a:spcAft>
              <a:buClr>
                <a:schemeClr val="dk1"/>
              </a:buClr>
              <a:buSzPts val="1000"/>
              <a:buFont typeface="Calibri"/>
              <a:buNone/>
            </a:pPr>
            <a:endParaRPr/>
          </a:p>
          <a:p>
            <a:pPr marL="0" marR="0" lvl="0" indent="0" algn="l" rtl="0">
              <a:spcBef>
                <a:spcPts val="0"/>
              </a:spcBef>
              <a:spcAft>
                <a:spcPts val="0"/>
              </a:spcAft>
              <a:buClr>
                <a:schemeClr val="dk1"/>
              </a:buClr>
              <a:buSzPts val="1000"/>
              <a:buFont typeface="Calibri"/>
              <a:buNone/>
            </a:pPr>
            <a:r>
              <a:rPr lang="sv-SE" sz="1200" b="0" i="0" u="none" strike="noStrike" cap="none">
                <a:solidFill>
                  <a:schemeClr val="dk1"/>
                </a:solidFill>
                <a:latin typeface="Calibri"/>
                <a:ea typeface="Calibri"/>
                <a:cs typeface="Calibri"/>
                <a:sym typeface="Calibri"/>
              </a:rPr>
              <a:t>Vad inspirerar </a:t>
            </a:r>
            <a:r>
              <a:rPr lang="sv-SE" sz="1200"/>
              <a:t>er</a:t>
            </a:r>
            <a:r>
              <a:rPr lang="sv-SE" sz="1200" b="0" i="0" u="none" strike="noStrike" cap="none">
                <a:solidFill>
                  <a:schemeClr val="dk1"/>
                </a:solidFill>
                <a:latin typeface="Calibri"/>
                <a:ea typeface="Calibri"/>
                <a:cs typeface="Calibri"/>
                <a:sym typeface="Calibri"/>
              </a:rPr>
              <a:t>? Vad ger </a:t>
            </a:r>
            <a:r>
              <a:rPr lang="sv-SE" sz="1200"/>
              <a:t>er</a:t>
            </a:r>
            <a:r>
              <a:rPr lang="sv-SE" sz="1200" b="0" i="0" u="none" strike="noStrike" cap="none">
                <a:solidFill>
                  <a:schemeClr val="dk1"/>
                </a:solidFill>
                <a:latin typeface="Calibri"/>
                <a:ea typeface="Calibri"/>
                <a:cs typeface="Calibri"/>
                <a:sym typeface="Calibri"/>
              </a:rPr>
              <a:t> energi? En solstråle skulle kunna vara musik - vilken musikgenre eller artist</a:t>
            </a:r>
            <a:r>
              <a:rPr lang="sv-SE" sz="1200"/>
              <a:t> inspirerar och ger dig energi</a:t>
            </a:r>
            <a:r>
              <a:rPr lang="sv-SE" sz="1200" b="0" i="0" u="none" strike="noStrike" cap="none">
                <a:solidFill>
                  <a:schemeClr val="dk1"/>
                </a:solidFill>
                <a:latin typeface="Calibri"/>
                <a:ea typeface="Calibri"/>
                <a:cs typeface="Calibri"/>
                <a:sym typeface="Calibri"/>
              </a:rPr>
              <a:t>?  Nästa stråle  kanske är en bild eller ett foto från en fantastisk resa, nästa kanske har ett inspirerande citat, nästa kanske är en person som </a:t>
            </a:r>
            <a:r>
              <a:rPr lang="sv-SE" sz="1200"/>
              <a:t>du</a:t>
            </a:r>
            <a:r>
              <a:rPr lang="sv-SE" sz="1200" b="0" i="0" u="none" strike="noStrike" cap="none">
                <a:solidFill>
                  <a:schemeClr val="dk1"/>
                </a:solidFill>
                <a:latin typeface="Calibri"/>
                <a:ea typeface="Calibri"/>
                <a:cs typeface="Calibri"/>
                <a:sym typeface="Calibri"/>
              </a:rPr>
              <a:t> beundrar…</a:t>
            </a:r>
            <a:endParaRPr/>
          </a:p>
          <a:p>
            <a:pPr marL="0" marR="0" lvl="0" indent="0" algn="l" rtl="0">
              <a:spcBef>
                <a:spcPts val="0"/>
              </a:spcBef>
              <a:spcAft>
                <a:spcPts val="0"/>
              </a:spcAft>
              <a:buClr>
                <a:schemeClr val="dk1"/>
              </a:buClr>
              <a:buSzPts val="1000"/>
              <a:buFont typeface="Calibri"/>
              <a:buNone/>
            </a:pPr>
            <a:endParaRPr sz="1200"/>
          </a:p>
          <a:p>
            <a:pPr marL="0" marR="0" lvl="0" indent="0" algn="l" rtl="0">
              <a:spcBef>
                <a:spcPts val="0"/>
              </a:spcBef>
              <a:spcAft>
                <a:spcPts val="0"/>
              </a:spcAft>
              <a:buClr>
                <a:schemeClr val="dk1"/>
              </a:buClr>
              <a:buSzPts val="1000"/>
              <a:buFont typeface="Calibri"/>
              <a:buNone/>
            </a:pPr>
            <a:endParaRPr sz="1200"/>
          </a:p>
          <a:p>
            <a:pPr marL="0" marR="0" lvl="0" indent="0" algn="l" rtl="0">
              <a:spcBef>
                <a:spcPts val="0"/>
              </a:spcBef>
              <a:spcAft>
                <a:spcPts val="0"/>
              </a:spcAft>
              <a:buClr>
                <a:schemeClr val="dk1"/>
              </a:buClr>
              <a:buSzPts val="1000"/>
              <a:buFont typeface="Calibri"/>
              <a:buNone/>
            </a:pPr>
            <a:r>
              <a:rPr lang="sv-SE" sz="1200" i="1"/>
              <a:t>Reflektion och övning:</a:t>
            </a:r>
            <a:endParaRPr/>
          </a:p>
          <a:p>
            <a:pPr marL="0" marR="0" lvl="0" indent="0" algn="l" rtl="0">
              <a:spcBef>
                <a:spcPts val="0"/>
              </a:spcBef>
              <a:spcAft>
                <a:spcPts val="0"/>
              </a:spcAft>
              <a:buClr>
                <a:schemeClr val="dk1"/>
              </a:buClr>
              <a:buSzPts val="1000"/>
              <a:buFont typeface="Calibri"/>
              <a:buNone/>
            </a:pPr>
            <a:endParaRPr sz="1200"/>
          </a:p>
          <a:p>
            <a:pPr marL="0" marR="0" lvl="0" indent="0" algn="l" rtl="0">
              <a:spcBef>
                <a:spcPts val="0"/>
              </a:spcBef>
              <a:spcAft>
                <a:spcPts val="0"/>
              </a:spcAft>
              <a:buClr>
                <a:schemeClr val="dk1"/>
              </a:buClr>
              <a:buSzPts val="1000"/>
              <a:buFont typeface="Calibri"/>
              <a:buNone/>
            </a:pPr>
            <a:r>
              <a:rPr lang="sv-SE" sz="1200"/>
              <a:t>- Fundera en stund på hur din ”inspirationssol” skulle se ut.</a:t>
            </a:r>
            <a:endParaRPr/>
          </a:p>
          <a:p>
            <a:pPr marL="0" marR="0" lvl="0" indent="0" algn="l" rtl="0">
              <a:spcBef>
                <a:spcPts val="0"/>
              </a:spcBef>
              <a:spcAft>
                <a:spcPts val="0"/>
              </a:spcAft>
              <a:buClr>
                <a:schemeClr val="dk1"/>
              </a:buClr>
              <a:buSzPts val="1000"/>
              <a:buFont typeface="Calibri"/>
              <a:buNone/>
            </a:pPr>
            <a:r>
              <a:rPr lang="sv-SE" sz="1200"/>
              <a:t>- Diskutera i mindre grupper. Vad tror ni inspirerar era ungdomar?</a:t>
            </a:r>
            <a:endParaRPr/>
          </a:p>
          <a:p>
            <a:pPr marL="0" lvl="0" indent="0" algn="l" rtl="0">
              <a:spcBef>
                <a:spcPts val="0"/>
              </a:spcBef>
              <a:spcAft>
                <a:spcPts val="0"/>
              </a:spcAft>
              <a:buNone/>
            </a:pPr>
            <a:endParaRPr/>
          </a:p>
        </p:txBody>
      </p:sp>
      <p:sp>
        <p:nvSpPr>
          <p:cNvPr id="143" name="Google Shape;14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Calibri"/>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gradFill>
          <a:gsLst>
            <a:gs pos="0">
              <a:schemeClr val="lt1"/>
            </a:gs>
            <a:gs pos="100000">
              <a:srgbClr val="F2F2F2"/>
            </a:gs>
          </a:gsLst>
          <a:path path="circle">
            <a:fillToRect l="50000" t="50000" r="50000" b="50000"/>
          </a:path>
          <a:tileRect/>
        </a:gradFill>
        <a:effectLst/>
      </p:bgPr>
    </p:bg>
    <p:spTree>
      <p:nvGrpSpPr>
        <p:cNvPr id="1" name="Shape 15"/>
        <p:cNvGrpSpPr/>
        <p:nvPr/>
      </p:nvGrpSpPr>
      <p:grpSpPr>
        <a:xfrm>
          <a:off x="0" y="0"/>
          <a:ext cx="0" cy="0"/>
          <a:chOff x="0" y="0"/>
          <a:chExt cx="0" cy="0"/>
        </a:xfrm>
      </p:grpSpPr>
      <p:pic>
        <p:nvPicPr>
          <p:cNvPr id="16" name="Google Shape;16;p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9"/>
          <p:cNvSpPr txBox="1">
            <a:spLocks noGrp="1"/>
          </p:cNvSpPr>
          <p:nvPr>
            <p:ph type="title"/>
          </p:nvPr>
        </p:nvSpPr>
        <p:spPr>
          <a:xfrm>
            <a:off x="628650" y="1241426"/>
            <a:ext cx="4565650" cy="812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A4A8E"/>
              </a:buClr>
              <a:buSzPts val="3600"/>
              <a:buFont typeface="Calibri"/>
              <a:buNone/>
              <a:defRPr sz="3600" b="1">
                <a:solidFill>
                  <a:srgbClr val="0A4A8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9"/>
          <p:cNvSpPr txBox="1">
            <a:spLocks noGrp="1"/>
          </p:cNvSpPr>
          <p:nvPr>
            <p:ph type="body" idx="1"/>
          </p:nvPr>
        </p:nvSpPr>
        <p:spPr>
          <a:xfrm>
            <a:off x="628650" y="2139644"/>
            <a:ext cx="4565650" cy="296227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0A4A8E"/>
              </a:buClr>
              <a:buSzPts val="1600"/>
              <a:buChar char="•"/>
              <a:defRPr sz="1600">
                <a:solidFill>
                  <a:srgbClr val="0A4A8E"/>
                </a:solidFill>
                <a:latin typeface="Calibri"/>
                <a:ea typeface="Calibri"/>
                <a:cs typeface="Calibri"/>
                <a:sym typeface="Calibri"/>
              </a:defRPr>
            </a:lvl1pPr>
            <a:lvl2pPr marL="914400" lvl="1"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2pPr>
            <a:lvl3pPr marL="1371600" lvl="2"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3pPr>
            <a:lvl4pPr marL="1828800" lvl="3"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4pPr>
            <a:lvl5pPr marL="2286000" lvl="4"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cxnSp>
        <p:nvCxnSpPr>
          <p:cNvPr id="22" name="Google Shape;22;p9"/>
          <p:cNvCxnSpPr/>
          <p:nvPr/>
        </p:nvCxnSpPr>
        <p:spPr>
          <a:xfrm>
            <a:off x="628650" y="6189972"/>
            <a:ext cx="7886700" cy="20328"/>
          </a:xfrm>
          <a:prstGeom prst="straightConnector1">
            <a:avLst/>
          </a:prstGeom>
          <a:noFill/>
          <a:ln w="9525" cap="flat" cmpd="sng">
            <a:solidFill>
              <a:schemeClr val="accent1"/>
            </a:solidFill>
            <a:prstDash val="solid"/>
            <a:miter lim="800000"/>
            <a:headEnd type="none" w="sm" len="sm"/>
            <a:tailEnd type="none" w="sm" len="sm"/>
          </a:ln>
        </p:spPr>
      </p:cxnSp>
      <p:sp>
        <p:nvSpPr>
          <p:cNvPr id="23" name="Google Shape;23;p9"/>
          <p:cNvSpPr txBox="1">
            <a:spLocks noGrp="1"/>
          </p:cNvSpPr>
          <p:nvPr>
            <p:ph type="body" idx="2"/>
          </p:nvPr>
        </p:nvSpPr>
        <p:spPr>
          <a:xfrm>
            <a:off x="5346699" y="2135164"/>
            <a:ext cx="3489325" cy="296227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0A4A8E"/>
              </a:buClr>
              <a:buSzPts val="1600"/>
              <a:buChar char="•"/>
              <a:defRPr sz="1600">
                <a:solidFill>
                  <a:srgbClr val="0A4A8E"/>
                </a:solidFill>
                <a:latin typeface="Calibri"/>
                <a:ea typeface="Calibri"/>
                <a:cs typeface="Calibri"/>
                <a:sym typeface="Calibri"/>
              </a:defRPr>
            </a:lvl1pPr>
            <a:lvl2pPr marL="914400" lvl="1"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2pPr>
            <a:lvl3pPr marL="1371600" lvl="2"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3pPr>
            <a:lvl4pPr marL="1828800" lvl="3"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4pPr>
            <a:lvl5pPr marL="2286000" lvl="4"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
          <p:cNvSpPr txBox="1">
            <a:spLocks noGrp="1"/>
          </p:cNvSpPr>
          <p:nvPr>
            <p:ph type="body" idx="3"/>
          </p:nvPr>
        </p:nvSpPr>
        <p:spPr>
          <a:xfrm>
            <a:off x="539750" y="309407"/>
            <a:ext cx="2634151" cy="3387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A4A8E"/>
              </a:buClr>
              <a:buSzPts val="2000"/>
              <a:buNone/>
              <a:defRPr sz="2000" b="1">
                <a:solidFill>
                  <a:srgbClr val="0A4A8E"/>
                </a:solidFill>
                <a:latin typeface="Calibri"/>
                <a:ea typeface="Calibri"/>
                <a:cs typeface="Calibri"/>
                <a:sym typeface="Calibri"/>
              </a:defRPr>
            </a:lvl1pPr>
            <a:lvl2pPr marL="914400" lvl="1"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2pPr>
            <a:lvl3pPr marL="1371600" lvl="2"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3pPr>
            <a:lvl4pPr marL="1828800" lvl="3"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4pPr>
            <a:lvl5pPr marL="2286000" lvl="4"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9"/>
          <p:cNvPicPr preferRelativeResize="0"/>
          <p:nvPr/>
        </p:nvPicPr>
        <p:blipFill rotWithShape="1">
          <a:blip r:embed="rId3">
            <a:alphaModFix/>
          </a:blip>
          <a:srcRect/>
          <a:stretch/>
        </p:blipFill>
        <p:spPr>
          <a:xfrm>
            <a:off x="3886199" y="6253664"/>
            <a:ext cx="1371601" cy="513471"/>
          </a:xfrm>
          <a:prstGeom prst="rect">
            <a:avLst/>
          </a:prstGeom>
          <a:noFill/>
          <a:ln>
            <a:noFill/>
          </a:ln>
        </p:spPr>
      </p:pic>
      <p:cxnSp>
        <p:nvCxnSpPr>
          <p:cNvPr id="26" name="Google Shape;26;p9"/>
          <p:cNvCxnSpPr/>
          <p:nvPr/>
        </p:nvCxnSpPr>
        <p:spPr>
          <a:xfrm>
            <a:off x="628650" y="678858"/>
            <a:ext cx="7886700" cy="20328"/>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8"/>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gradFill>
          <a:gsLst>
            <a:gs pos="0">
              <a:schemeClr val="lt1"/>
            </a:gs>
            <a:gs pos="100000">
              <a:srgbClr val="F2F2F2"/>
            </a:gs>
          </a:gsLst>
          <a:path path="circle">
            <a:fillToRect l="50000" t="50000" r="50000" b="50000"/>
          </a:path>
          <a:tileRect/>
        </a:gradFill>
        <a:effectLst/>
      </p:bgPr>
    </p:bg>
    <p:spTree>
      <p:nvGrpSpPr>
        <p:cNvPr id="1" name="Shape 31"/>
        <p:cNvGrpSpPr/>
        <p:nvPr/>
      </p:nvGrpSpPr>
      <p:grpSpPr>
        <a:xfrm>
          <a:off x="0" y="0"/>
          <a:ext cx="0" cy="0"/>
          <a:chOff x="0" y="0"/>
          <a:chExt cx="0" cy="0"/>
        </a:xfrm>
      </p:grpSpPr>
      <p:pic>
        <p:nvPicPr>
          <p:cNvPr id="32" name="Google Shape;32;p1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 name="Google Shape;33;p11"/>
          <p:cNvSpPr txBox="1">
            <a:spLocks noGrp="1"/>
          </p:cNvSpPr>
          <p:nvPr>
            <p:ph type="title"/>
          </p:nvPr>
        </p:nvSpPr>
        <p:spPr>
          <a:xfrm>
            <a:off x="628650" y="1940236"/>
            <a:ext cx="8058150" cy="278447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cxnSp>
        <p:nvCxnSpPr>
          <p:cNvPr id="37" name="Google Shape;37;p11"/>
          <p:cNvCxnSpPr/>
          <p:nvPr/>
        </p:nvCxnSpPr>
        <p:spPr>
          <a:xfrm>
            <a:off x="628650" y="690872"/>
            <a:ext cx="7886700" cy="46037"/>
          </a:xfrm>
          <a:prstGeom prst="straightConnector1">
            <a:avLst/>
          </a:prstGeom>
          <a:noFill/>
          <a:ln w="9525" cap="flat" cmpd="sng">
            <a:solidFill>
              <a:schemeClr val="lt1"/>
            </a:solidFill>
            <a:prstDash val="solid"/>
            <a:miter lim="800000"/>
            <a:headEnd type="none" w="sm" len="sm"/>
            <a:tailEnd type="none" w="sm" len="sm"/>
          </a:ln>
        </p:spPr>
      </p:cxnSp>
      <p:cxnSp>
        <p:nvCxnSpPr>
          <p:cNvPr id="38" name="Google Shape;38;p11"/>
          <p:cNvCxnSpPr/>
          <p:nvPr/>
        </p:nvCxnSpPr>
        <p:spPr>
          <a:xfrm>
            <a:off x="628650" y="6189972"/>
            <a:ext cx="7886700" cy="20328"/>
          </a:xfrm>
          <a:prstGeom prst="straightConnector1">
            <a:avLst/>
          </a:prstGeom>
          <a:noFill/>
          <a:ln w="9525" cap="flat" cmpd="sng">
            <a:solidFill>
              <a:schemeClr val="lt1"/>
            </a:solidFill>
            <a:prstDash val="solid"/>
            <a:miter lim="800000"/>
            <a:headEnd type="none" w="sm" len="sm"/>
            <a:tailEnd type="none" w="sm" len="sm"/>
          </a:ln>
        </p:spPr>
      </p:cxnSp>
      <p:sp>
        <p:nvSpPr>
          <p:cNvPr id="39" name="Google Shape;39;p11"/>
          <p:cNvSpPr txBox="1">
            <a:spLocks noGrp="1"/>
          </p:cNvSpPr>
          <p:nvPr>
            <p:ph type="body" idx="1"/>
          </p:nvPr>
        </p:nvSpPr>
        <p:spPr>
          <a:xfrm>
            <a:off x="539750" y="308595"/>
            <a:ext cx="2634151" cy="3387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2pPr>
            <a:lvl3pPr marL="1371600" lvl="2"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3pPr>
            <a:lvl4pPr marL="1828800" lvl="3"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4pPr>
            <a:lvl5pPr marL="2286000" lvl="4" indent="-330200" algn="l">
              <a:lnSpc>
                <a:spcPct val="90000"/>
              </a:lnSpc>
              <a:spcBef>
                <a:spcPts val="500"/>
              </a:spcBef>
              <a:spcAft>
                <a:spcPts val="0"/>
              </a:spcAft>
              <a:buClr>
                <a:srgbClr val="0A4A8E"/>
              </a:buClr>
              <a:buSzPts val="1600"/>
              <a:buChar char="•"/>
              <a:defRPr sz="1600">
                <a:solidFill>
                  <a:srgbClr val="0A4A8E"/>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
        <p:cNvGrpSpPr/>
        <p:nvPr/>
      </p:nvGrpSpPr>
      <p:grpSpPr>
        <a:xfrm>
          <a:off x="0" y="0"/>
          <a:ext cx="0" cy="0"/>
          <a:chOff x="0" y="0"/>
          <a:chExt cx="0" cy="0"/>
        </a:xfrm>
      </p:grpSpPr>
      <p:sp>
        <p:nvSpPr>
          <p:cNvPr id="41" name="Google Shape;41;p1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1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5"/>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1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7"/>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1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body" idx="3"/>
          </p:nvPr>
        </p:nvSpPr>
        <p:spPr>
          <a:xfrm>
            <a:off x="539750" y="309407"/>
            <a:ext cx="2957429" cy="338755"/>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0A4A8E"/>
              </a:buClr>
              <a:buSzPts val="1550"/>
              <a:buNone/>
            </a:pPr>
            <a:r>
              <a:rPr lang="sv-SE" sz="1550"/>
              <a:t>Motivationslyftet by Star for Life</a:t>
            </a:r>
            <a:endParaRPr/>
          </a:p>
        </p:txBody>
      </p:sp>
      <p:pic>
        <p:nvPicPr>
          <p:cNvPr id="105" name="Google Shape;105;p1"/>
          <p:cNvPicPr preferRelativeResize="0"/>
          <p:nvPr/>
        </p:nvPicPr>
        <p:blipFill>
          <a:blip r:embed="rId3">
            <a:alphaModFix/>
          </a:blip>
          <a:stretch>
            <a:fillRect/>
          </a:stretch>
        </p:blipFill>
        <p:spPr>
          <a:xfrm>
            <a:off x="1971925" y="801575"/>
            <a:ext cx="5469251" cy="528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628650" y="1241426"/>
            <a:ext cx="7962900" cy="8127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A4A8E"/>
              </a:buClr>
              <a:buSzPts val="3240"/>
              <a:buFont typeface="Calibri"/>
              <a:buNone/>
            </a:pPr>
            <a:r>
              <a:rPr lang="sv-SE" sz="3240"/>
              <a:t>Förmågor som tränas denna termin:</a:t>
            </a:r>
            <a:br>
              <a:rPr lang="sv-SE" sz="3240"/>
            </a:br>
            <a:endParaRPr sz="3240"/>
          </a:p>
        </p:txBody>
      </p:sp>
      <p:sp>
        <p:nvSpPr>
          <p:cNvPr id="112" name="Google Shape;112;p2"/>
          <p:cNvSpPr txBox="1">
            <a:spLocks noGrp="1"/>
          </p:cNvSpPr>
          <p:nvPr>
            <p:ph type="body" idx="1"/>
          </p:nvPr>
        </p:nvSpPr>
        <p:spPr>
          <a:xfrm>
            <a:off x="628650" y="2378795"/>
            <a:ext cx="4533900" cy="309910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A4A8E"/>
              </a:buClr>
              <a:buSzPts val="1900"/>
              <a:buChar char="•"/>
            </a:pPr>
            <a:r>
              <a:rPr lang="sv-SE" sz="1900" b="1"/>
              <a:t>Att öka sin motivation och att hitta inspiration</a:t>
            </a:r>
            <a:endParaRPr/>
          </a:p>
          <a:p>
            <a:pPr marL="228600" lvl="0" indent="-107950" algn="l" rtl="0">
              <a:lnSpc>
                <a:spcPct val="90000"/>
              </a:lnSpc>
              <a:spcBef>
                <a:spcPts val="1000"/>
              </a:spcBef>
              <a:spcAft>
                <a:spcPts val="0"/>
              </a:spcAft>
              <a:buClr>
                <a:srgbClr val="0A4A8E"/>
              </a:buClr>
              <a:buSzPts val="1900"/>
              <a:buNone/>
            </a:pPr>
            <a:endParaRPr sz="1900" b="1"/>
          </a:p>
          <a:p>
            <a:pPr marL="228600" lvl="0" indent="-228600" algn="l" rtl="0">
              <a:lnSpc>
                <a:spcPct val="90000"/>
              </a:lnSpc>
              <a:spcBef>
                <a:spcPts val="1000"/>
              </a:spcBef>
              <a:spcAft>
                <a:spcPts val="0"/>
              </a:spcAft>
              <a:buClr>
                <a:srgbClr val="0A4A8E"/>
              </a:buClr>
              <a:buSzPts val="1900"/>
              <a:buChar char="•"/>
            </a:pPr>
            <a:r>
              <a:rPr lang="sv-SE" sz="1900" b="1"/>
              <a:t>Att behålla sitt engagemang </a:t>
            </a:r>
            <a:endParaRPr/>
          </a:p>
          <a:p>
            <a:pPr marL="228600" lvl="0" indent="-127000" algn="l" rtl="0">
              <a:lnSpc>
                <a:spcPct val="90000"/>
              </a:lnSpc>
              <a:spcBef>
                <a:spcPts val="1000"/>
              </a:spcBef>
              <a:spcAft>
                <a:spcPts val="0"/>
              </a:spcAft>
              <a:buClr>
                <a:srgbClr val="0A4A8E"/>
              </a:buClr>
              <a:buSzPts val="1600"/>
              <a:buNone/>
            </a:pPr>
            <a:endParaRPr/>
          </a:p>
          <a:p>
            <a:pPr marL="228600" lvl="0" indent="-127000" algn="l" rtl="0">
              <a:lnSpc>
                <a:spcPct val="90000"/>
              </a:lnSpc>
              <a:spcBef>
                <a:spcPts val="1000"/>
              </a:spcBef>
              <a:spcAft>
                <a:spcPts val="0"/>
              </a:spcAft>
              <a:buClr>
                <a:srgbClr val="0A4A8E"/>
              </a:buClr>
              <a:buSzPts val="1600"/>
              <a:buNone/>
            </a:pPr>
            <a:endParaRPr/>
          </a:p>
          <a:p>
            <a:pPr marL="228600" lvl="0" indent="-127000" algn="l" rtl="0">
              <a:lnSpc>
                <a:spcPct val="90000"/>
              </a:lnSpc>
              <a:spcBef>
                <a:spcPts val="1000"/>
              </a:spcBef>
              <a:spcAft>
                <a:spcPts val="0"/>
              </a:spcAft>
              <a:buClr>
                <a:srgbClr val="0A4A8E"/>
              </a:buClr>
              <a:buSzPts val="1600"/>
              <a:buNone/>
            </a:pPr>
            <a:endParaRPr/>
          </a:p>
          <a:p>
            <a:pPr marL="228600" lvl="0" indent="-127000" algn="l" rtl="0">
              <a:lnSpc>
                <a:spcPct val="90000"/>
              </a:lnSpc>
              <a:spcBef>
                <a:spcPts val="1000"/>
              </a:spcBef>
              <a:spcAft>
                <a:spcPts val="0"/>
              </a:spcAft>
              <a:buClr>
                <a:srgbClr val="0A4A8E"/>
              </a:buClr>
              <a:buSzPts val="1600"/>
              <a:buNone/>
            </a:pPr>
            <a:endParaRPr/>
          </a:p>
        </p:txBody>
      </p:sp>
      <p:sp>
        <p:nvSpPr>
          <p:cNvPr id="113" name="Google Shape;113;p2"/>
          <p:cNvSpPr txBox="1">
            <a:spLocks noGrp="1"/>
          </p:cNvSpPr>
          <p:nvPr>
            <p:ph type="body" idx="3"/>
          </p:nvPr>
        </p:nvSpPr>
        <p:spPr>
          <a:xfrm>
            <a:off x="539750" y="355599"/>
            <a:ext cx="3397250" cy="292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A4A8E"/>
              </a:buClr>
              <a:buSzPts val="1600"/>
              <a:buNone/>
            </a:pPr>
            <a:r>
              <a:rPr lang="sv-SE" sz="1600"/>
              <a:t>Modul 2 – Motivation och drivkraft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628650" y="1080935"/>
            <a:ext cx="7524750" cy="8127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A4A8E"/>
              </a:buClr>
              <a:buSzPts val="3200"/>
              <a:buFont typeface="Calibri"/>
              <a:buNone/>
            </a:pPr>
            <a:r>
              <a:rPr lang="sv-SE" sz="3200"/>
              <a:t>Stöd i styrdokumenten</a:t>
            </a:r>
            <a:endParaRPr/>
          </a:p>
        </p:txBody>
      </p:sp>
      <p:sp>
        <p:nvSpPr>
          <p:cNvPr id="120" name="Google Shape;120;p3"/>
          <p:cNvSpPr txBox="1">
            <a:spLocks noGrp="1"/>
          </p:cNvSpPr>
          <p:nvPr>
            <p:ph type="body" idx="1"/>
          </p:nvPr>
        </p:nvSpPr>
        <p:spPr>
          <a:xfrm>
            <a:off x="628650" y="2350748"/>
            <a:ext cx="5198944" cy="39472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A4A8E"/>
              </a:buClr>
              <a:buSzPts val="2000"/>
              <a:buNone/>
            </a:pPr>
            <a:r>
              <a:rPr lang="sv-SE" sz="2000" b="1"/>
              <a:t>Eleven</a:t>
            </a:r>
            <a:endParaRPr/>
          </a:p>
          <a:p>
            <a:pPr marL="228600" lvl="0" indent="-228600" algn="l" rtl="0">
              <a:lnSpc>
                <a:spcPct val="90000"/>
              </a:lnSpc>
              <a:spcBef>
                <a:spcPts val="1000"/>
              </a:spcBef>
              <a:spcAft>
                <a:spcPts val="0"/>
              </a:spcAft>
              <a:buClr>
                <a:srgbClr val="0A4A8E"/>
              </a:buClr>
              <a:buSzPts val="1600"/>
              <a:buChar char="•"/>
            </a:pPr>
            <a:r>
              <a:rPr lang="sv-SE" b="1"/>
              <a:t>tar ett personligt ansvar för sina studier och sin arbetsmiljö,</a:t>
            </a:r>
            <a:endParaRPr/>
          </a:p>
          <a:p>
            <a:pPr marL="228600" lvl="0" indent="-228600" algn="l" rtl="0">
              <a:lnSpc>
                <a:spcPct val="90000"/>
              </a:lnSpc>
              <a:spcBef>
                <a:spcPts val="1000"/>
              </a:spcBef>
              <a:spcAft>
                <a:spcPts val="0"/>
              </a:spcAft>
              <a:buClr>
                <a:srgbClr val="0A4A8E"/>
              </a:buClr>
              <a:buSzPts val="1600"/>
              <a:buChar char="•"/>
            </a:pPr>
            <a:r>
              <a:rPr lang="sv-SE" b="1"/>
              <a:t>successivt utövar ett allt större inflytande över sin utbildning och det inre arbetet i skolan,</a:t>
            </a:r>
            <a:endParaRPr/>
          </a:p>
          <a:p>
            <a:pPr marL="228600" lvl="0" indent="-228600" algn="l" rtl="0">
              <a:lnSpc>
                <a:spcPct val="90000"/>
              </a:lnSpc>
              <a:spcBef>
                <a:spcPts val="1000"/>
              </a:spcBef>
              <a:spcAft>
                <a:spcPts val="0"/>
              </a:spcAft>
              <a:buClr>
                <a:srgbClr val="0A4A8E"/>
              </a:buClr>
              <a:buSzPts val="1600"/>
              <a:buChar char="•"/>
            </a:pPr>
            <a:r>
              <a:rPr lang="sv-SE" b="1"/>
              <a:t>kan lära, utforska och arbeta både självständigt och tillsammans med andra,</a:t>
            </a:r>
            <a:endParaRPr/>
          </a:p>
          <a:p>
            <a:pPr marL="228600" lvl="0" indent="-228600" algn="l" rtl="0">
              <a:lnSpc>
                <a:spcPct val="90000"/>
              </a:lnSpc>
              <a:spcBef>
                <a:spcPts val="1000"/>
              </a:spcBef>
              <a:spcAft>
                <a:spcPts val="0"/>
              </a:spcAft>
              <a:buClr>
                <a:srgbClr val="0A4A8E"/>
              </a:buClr>
              <a:buSzPts val="1600"/>
              <a:buChar char="•"/>
            </a:pPr>
            <a:r>
              <a:rPr lang="sv-SE" b="1"/>
              <a:t>kan känna tillit till sin egen förmåga,</a:t>
            </a:r>
            <a:endParaRPr/>
          </a:p>
          <a:p>
            <a:pPr marL="228600" lvl="0" indent="-228600" algn="l" rtl="0">
              <a:lnSpc>
                <a:spcPct val="90000"/>
              </a:lnSpc>
              <a:spcBef>
                <a:spcPts val="1000"/>
              </a:spcBef>
              <a:spcAft>
                <a:spcPts val="0"/>
              </a:spcAft>
              <a:buClr>
                <a:srgbClr val="0A4A8E"/>
              </a:buClr>
              <a:buSzPts val="1600"/>
              <a:buChar char="•"/>
            </a:pPr>
            <a:r>
              <a:rPr lang="sv-SE" b="1"/>
              <a:t>respekterar andra människors egenvärde</a:t>
            </a:r>
            <a:endParaRPr/>
          </a:p>
          <a:p>
            <a:pPr marL="228600" lvl="0" indent="-127000" algn="l" rtl="0">
              <a:lnSpc>
                <a:spcPct val="90000"/>
              </a:lnSpc>
              <a:spcBef>
                <a:spcPts val="1000"/>
              </a:spcBef>
              <a:spcAft>
                <a:spcPts val="0"/>
              </a:spcAft>
              <a:buClr>
                <a:srgbClr val="0A4A8E"/>
              </a:buClr>
              <a:buSzPts val="1600"/>
              <a:buNone/>
            </a:pPr>
            <a:endParaRPr/>
          </a:p>
          <a:p>
            <a:pPr marL="228600" lvl="0" indent="-127000" algn="l" rtl="0">
              <a:lnSpc>
                <a:spcPct val="90000"/>
              </a:lnSpc>
              <a:spcBef>
                <a:spcPts val="1000"/>
              </a:spcBef>
              <a:spcAft>
                <a:spcPts val="0"/>
              </a:spcAft>
              <a:buClr>
                <a:srgbClr val="0A4A8E"/>
              </a:buClr>
              <a:buSzPts val="1600"/>
              <a:buNone/>
            </a:pPr>
            <a:endParaRPr/>
          </a:p>
        </p:txBody>
      </p:sp>
      <p:sp>
        <p:nvSpPr>
          <p:cNvPr id="121" name="Google Shape;121;p3"/>
          <p:cNvSpPr txBox="1">
            <a:spLocks noGrp="1"/>
          </p:cNvSpPr>
          <p:nvPr>
            <p:ph type="body" idx="3"/>
          </p:nvPr>
        </p:nvSpPr>
        <p:spPr>
          <a:xfrm>
            <a:off x="539750" y="309407"/>
            <a:ext cx="2634151" cy="33875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A4A8E"/>
              </a:buClr>
              <a:buSzPts val="1850"/>
              <a:buNone/>
            </a:pPr>
            <a:r>
              <a:rPr lang="sv-SE" sz="1850"/>
              <a:t>Motivation och drivkraft</a:t>
            </a:r>
            <a:endParaRPr/>
          </a:p>
        </p:txBody>
      </p:sp>
      <p:pic>
        <p:nvPicPr>
          <p:cNvPr id="122" name="Google Shape;122;p3" descr="tumnagel"/>
          <p:cNvPicPr preferRelativeResize="0">
            <a:picLocks noGrp="1"/>
          </p:cNvPicPr>
          <p:nvPr>
            <p:ph type="body" idx="2"/>
          </p:nvPr>
        </p:nvPicPr>
        <p:blipFill rotWithShape="1">
          <a:blip r:embed="rId3">
            <a:alphaModFix/>
          </a:blip>
          <a:srcRect/>
          <a:stretch/>
        </p:blipFill>
        <p:spPr>
          <a:xfrm rot="1087697">
            <a:off x="5605025" y="2311583"/>
            <a:ext cx="2019622" cy="2962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628649" y="1241426"/>
            <a:ext cx="7744385" cy="8127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A4A8E"/>
              </a:buClr>
              <a:buSzPts val="3240"/>
              <a:buFont typeface="Calibri"/>
              <a:buNone/>
            </a:pPr>
            <a:r>
              <a:rPr lang="sv-SE" sz="3240"/>
              <a:t>Att öka sin motivation och hitta inspiration</a:t>
            </a:r>
            <a:endParaRPr/>
          </a:p>
        </p:txBody>
      </p:sp>
      <p:sp>
        <p:nvSpPr>
          <p:cNvPr id="129" name="Google Shape;129;p4"/>
          <p:cNvSpPr txBox="1">
            <a:spLocks noGrp="1"/>
          </p:cNvSpPr>
          <p:nvPr>
            <p:ph type="body" idx="3"/>
          </p:nvPr>
        </p:nvSpPr>
        <p:spPr>
          <a:xfrm>
            <a:off x="539750" y="309407"/>
            <a:ext cx="2634151" cy="33875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A4A8E"/>
              </a:buClr>
              <a:buSzPts val="1700"/>
              <a:buNone/>
            </a:pPr>
            <a:r>
              <a:rPr lang="sv-SE" sz="1700"/>
              <a:t>Motivation och drivkraft</a:t>
            </a:r>
            <a:endParaRPr/>
          </a:p>
        </p:txBody>
      </p:sp>
      <p:pic>
        <p:nvPicPr>
          <p:cNvPr id="130" name="Google Shape;130;p4"/>
          <p:cNvPicPr preferRelativeResize="0"/>
          <p:nvPr/>
        </p:nvPicPr>
        <p:blipFill rotWithShape="1">
          <a:blip r:embed="rId3">
            <a:alphaModFix/>
          </a:blip>
          <a:srcRect/>
          <a:stretch/>
        </p:blipFill>
        <p:spPr>
          <a:xfrm>
            <a:off x="628649" y="2054224"/>
            <a:ext cx="2231403" cy="3989975"/>
          </a:xfrm>
          <a:prstGeom prst="rect">
            <a:avLst/>
          </a:prstGeom>
          <a:noFill/>
          <a:ln>
            <a:noFill/>
          </a:ln>
        </p:spPr>
      </p:pic>
      <p:sp>
        <p:nvSpPr>
          <p:cNvPr id="131" name="Google Shape;131;p4"/>
          <p:cNvSpPr txBox="1"/>
          <p:nvPr/>
        </p:nvSpPr>
        <p:spPr>
          <a:xfrm>
            <a:off x="3506468" y="2054225"/>
            <a:ext cx="5330015" cy="39899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500"/>
              <a:buFont typeface="Arial"/>
              <a:buNone/>
            </a:pPr>
            <a:r>
              <a:rPr lang="sv-SE" sz="2000" b="1" i="0" u="none" strike="noStrike" cap="none">
                <a:solidFill>
                  <a:schemeClr val="dk1"/>
                </a:solidFill>
                <a:latin typeface="Calibri"/>
                <a:ea typeface="Calibri"/>
                <a:cs typeface="Calibri"/>
                <a:sym typeface="Calibri"/>
              </a:rPr>
              <a:t>Mat, sömn och motion…</a:t>
            </a:r>
            <a:endParaRPr/>
          </a:p>
          <a:p>
            <a:pPr marL="0" marR="0" lvl="0" indent="0" algn="l" rtl="0">
              <a:lnSpc>
                <a:spcPct val="100000"/>
              </a:lnSpc>
              <a:spcBef>
                <a:spcPts val="0"/>
              </a:spcBef>
              <a:spcAft>
                <a:spcPts val="0"/>
              </a:spcAft>
              <a:buClr>
                <a:schemeClr val="dk1"/>
              </a:buClr>
              <a:buSzPts val="5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500"/>
              <a:buFont typeface="Arial"/>
              <a:buNone/>
            </a:pPr>
            <a:r>
              <a:rPr lang="sv-SE" sz="2000" b="1" i="0" u="none" strike="noStrike" cap="none">
                <a:solidFill>
                  <a:schemeClr val="dk1"/>
                </a:solidFill>
                <a:latin typeface="Calibri"/>
                <a:ea typeface="Calibri"/>
                <a:cs typeface="Calibri"/>
                <a:sym typeface="Calibri"/>
              </a:rPr>
              <a:t>Lust att…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500"/>
              <a:buFont typeface="Arial"/>
              <a:buNone/>
            </a:pPr>
            <a:r>
              <a:rPr lang="sv-SE" sz="2000" b="1" i="0" u="none" strike="noStrike" cap="none">
                <a:solidFill>
                  <a:schemeClr val="dk1"/>
                </a:solidFill>
                <a:latin typeface="Calibri"/>
                <a:ea typeface="Calibri"/>
                <a:cs typeface="Calibri"/>
                <a:sym typeface="Calibri"/>
              </a:rPr>
              <a:t>Rädsla för vad som händer om jag inte…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500"/>
              <a:buFont typeface="Alegreya"/>
              <a:buNone/>
            </a:pPr>
            <a:r>
              <a:rPr lang="sv-SE" sz="2000" b="1" i="0" u="none" strike="noStrike" cap="none">
                <a:solidFill>
                  <a:schemeClr val="dk1"/>
                </a:solidFill>
                <a:latin typeface="Calibri"/>
                <a:ea typeface="Calibri"/>
                <a:cs typeface="Calibri"/>
                <a:sym typeface="Calibri"/>
              </a:rPr>
              <a:t>Inspiration från…</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500"/>
              <a:buFont typeface="Arial"/>
              <a:buNone/>
            </a:pPr>
            <a:r>
              <a:rPr lang="sv-SE" sz="2000" b="1" i="0" u="none" strike="noStrike" cap="none">
                <a:solidFill>
                  <a:schemeClr val="dk1"/>
                </a:solidFill>
                <a:latin typeface="Calibri"/>
                <a:ea typeface="Calibri"/>
                <a:cs typeface="Calibri"/>
                <a:sym typeface="Calibri"/>
              </a:rPr>
              <a:t>Människor omkring mig som…</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legreya"/>
              <a:buNone/>
            </a:pPr>
            <a:r>
              <a:rPr lang="sv-SE" sz="2000" b="1" i="0" u="none" strike="noStrike" cap="none">
                <a:solidFill>
                  <a:srgbClr val="000000"/>
                </a:solidFill>
                <a:latin typeface="Calibri"/>
                <a:ea typeface="Calibri"/>
                <a:cs typeface="Calibri"/>
                <a:sym typeface="Calibri"/>
              </a:rPr>
              <a:t>Rutiner och vanor får mig att</a:t>
            </a:r>
            <a:r>
              <a:rPr lang="sv-SE" sz="2000" b="0" i="0" u="none" strike="noStrike" cap="none">
                <a:solidFill>
                  <a:srgbClr val="000000"/>
                </a:solidFill>
                <a:latin typeface="Arial"/>
                <a:ea typeface="Arial"/>
                <a:cs typeface="Arial"/>
                <a:sym typeface="Arial"/>
              </a:rPr>
              <a: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628650" y="1241426"/>
            <a:ext cx="8013326" cy="8127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A4A8E"/>
              </a:buClr>
              <a:buSzPts val="3600"/>
              <a:buFont typeface="Calibri"/>
              <a:buNone/>
            </a:pPr>
            <a:r>
              <a:rPr lang="sv-SE"/>
              <a:t>Övning: lust, </a:t>
            </a:r>
            <a:r>
              <a:rPr lang="sv-SE" sz="3200"/>
              <a:t>rädsla</a:t>
            </a:r>
            <a:r>
              <a:rPr lang="sv-SE"/>
              <a:t> eller vana?</a:t>
            </a:r>
            <a:endParaRPr/>
          </a:p>
        </p:txBody>
      </p:sp>
      <p:sp>
        <p:nvSpPr>
          <p:cNvPr id="138" name="Google Shape;138;p5"/>
          <p:cNvSpPr txBox="1">
            <a:spLocks noGrp="1"/>
          </p:cNvSpPr>
          <p:nvPr>
            <p:ph type="body" idx="3"/>
          </p:nvPr>
        </p:nvSpPr>
        <p:spPr>
          <a:xfrm>
            <a:off x="539750" y="309407"/>
            <a:ext cx="2634151" cy="33875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A4A8E"/>
              </a:buClr>
              <a:buSzPts val="1700"/>
              <a:buNone/>
            </a:pPr>
            <a:r>
              <a:rPr lang="sv-SE" sz="1700"/>
              <a:t>Motivation och drivkraft</a:t>
            </a:r>
            <a:endParaRPr/>
          </a:p>
        </p:txBody>
      </p:sp>
      <p:sp>
        <p:nvSpPr>
          <p:cNvPr id="139" name="Google Shape;139;p5"/>
          <p:cNvSpPr txBox="1">
            <a:spLocks noGrp="1"/>
          </p:cNvSpPr>
          <p:nvPr>
            <p:ph type="body" idx="1"/>
          </p:nvPr>
        </p:nvSpPr>
        <p:spPr>
          <a:xfrm>
            <a:off x="750626" y="2135164"/>
            <a:ext cx="8142362" cy="29622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A4A8E"/>
              </a:buClr>
              <a:buSzPts val="1800"/>
              <a:buNone/>
            </a:pPr>
            <a:endParaRPr sz="1800" b="1"/>
          </a:p>
          <a:p>
            <a:pPr marL="0" lvl="0" indent="0" algn="l" rtl="0">
              <a:lnSpc>
                <a:spcPct val="90000"/>
              </a:lnSpc>
              <a:spcBef>
                <a:spcPts val="1000"/>
              </a:spcBef>
              <a:spcAft>
                <a:spcPts val="0"/>
              </a:spcAft>
              <a:buClr>
                <a:srgbClr val="0A4A8E"/>
              </a:buClr>
              <a:buSzPts val="1600"/>
              <a:buNone/>
            </a:pPr>
            <a:r>
              <a:rPr lang="sv-SE" b="1"/>
              <a:t>Borsta tänderna		Handla			Träna</a:t>
            </a:r>
            <a:endParaRPr/>
          </a:p>
          <a:p>
            <a:pPr marL="0" lvl="0" indent="0" algn="l" rtl="0">
              <a:lnSpc>
                <a:spcPct val="90000"/>
              </a:lnSpc>
              <a:spcBef>
                <a:spcPts val="1000"/>
              </a:spcBef>
              <a:spcAft>
                <a:spcPts val="0"/>
              </a:spcAft>
              <a:buClr>
                <a:srgbClr val="0A4A8E"/>
              </a:buClr>
              <a:buSzPts val="1600"/>
              <a:buNone/>
            </a:pPr>
            <a:endParaRPr b="1"/>
          </a:p>
          <a:p>
            <a:pPr marL="0" lvl="0" indent="0" algn="l" rtl="0">
              <a:lnSpc>
                <a:spcPct val="90000"/>
              </a:lnSpc>
              <a:spcBef>
                <a:spcPts val="1000"/>
              </a:spcBef>
              <a:spcAft>
                <a:spcPts val="0"/>
              </a:spcAft>
              <a:buClr>
                <a:srgbClr val="0A4A8E"/>
              </a:buClr>
              <a:buSzPts val="1600"/>
              <a:buNone/>
            </a:pPr>
            <a:r>
              <a:rPr lang="sv-SE" b="1"/>
              <a:t>Städa förrådet		Spela TV-spel		Fixa i trädgården</a:t>
            </a:r>
            <a:endParaRPr/>
          </a:p>
          <a:p>
            <a:pPr marL="0" lvl="0" indent="0" algn="l" rtl="0">
              <a:lnSpc>
                <a:spcPct val="90000"/>
              </a:lnSpc>
              <a:spcBef>
                <a:spcPts val="1000"/>
              </a:spcBef>
              <a:spcAft>
                <a:spcPts val="0"/>
              </a:spcAft>
              <a:buClr>
                <a:srgbClr val="0A4A8E"/>
              </a:buClr>
              <a:buSzPts val="1600"/>
              <a:buNone/>
            </a:pPr>
            <a:endParaRPr b="1"/>
          </a:p>
          <a:p>
            <a:pPr marL="0" lvl="0" indent="0" algn="l" rtl="0">
              <a:lnSpc>
                <a:spcPct val="90000"/>
              </a:lnSpc>
              <a:spcBef>
                <a:spcPts val="1000"/>
              </a:spcBef>
              <a:spcAft>
                <a:spcPts val="0"/>
              </a:spcAft>
              <a:buClr>
                <a:srgbClr val="0A4A8E"/>
              </a:buClr>
              <a:buSzPts val="1600"/>
              <a:buNone/>
            </a:pPr>
            <a:r>
              <a:rPr lang="sv-SE" b="1"/>
              <a:t>Laga mat			Boka tandläkartid		Plocka ur diskmaskinen </a:t>
            </a:r>
            <a:endParaRPr/>
          </a:p>
          <a:p>
            <a:pPr marL="0" lvl="0" indent="0" algn="l" rtl="0">
              <a:lnSpc>
                <a:spcPct val="90000"/>
              </a:lnSpc>
              <a:spcBef>
                <a:spcPts val="1000"/>
              </a:spcBef>
              <a:spcAft>
                <a:spcPts val="0"/>
              </a:spcAft>
              <a:buClr>
                <a:srgbClr val="0A4A8E"/>
              </a:buClr>
              <a:buSzPts val="1600"/>
              <a:buNone/>
            </a:pPr>
            <a:endParaRPr b="1"/>
          </a:p>
          <a:p>
            <a:pPr marL="0" lvl="0" indent="0" algn="l" rtl="0">
              <a:lnSpc>
                <a:spcPct val="90000"/>
              </a:lnSpc>
              <a:spcBef>
                <a:spcPts val="1000"/>
              </a:spcBef>
              <a:spcAft>
                <a:spcPts val="0"/>
              </a:spcAft>
              <a:buClr>
                <a:srgbClr val="0A4A8E"/>
              </a:buClr>
              <a:buSzPts val="1600"/>
              <a:buNone/>
            </a:pPr>
            <a:r>
              <a:rPr lang="sv-SE" b="1"/>
              <a:t>Läsa en bok		Gå på bio			Hälsa på en vän som är sjuk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8650" y="1241426"/>
            <a:ext cx="8013326" cy="8127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A4A8E"/>
              </a:buClr>
              <a:buSzPts val="3600"/>
              <a:buFont typeface="Calibri"/>
              <a:buNone/>
            </a:pPr>
            <a:r>
              <a:rPr lang="sv-SE"/>
              <a:t>Att hitta inspiration</a:t>
            </a:r>
            <a:endParaRPr/>
          </a:p>
        </p:txBody>
      </p:sp>
      <p:sp>
        <p:nvSpPr>
          <p:cNvPr id="146" name="Google Shape;146;p6"/>
          <p:cNvSpPr txBox="1">
            <a:spLocks noGrp="1"/>
          </p:cNvSpPr>
          <p:nvPr>
            <p:ph type="body" idx="3"/>
          </p:nvPr>
        </p:nvSpPr>
        <p:spPr>
          <a:xfrm>
            <a:off x="539750" y="309407"/>
            <a:ext cx="3194050" cy="33875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A4A8E"/>
              </a:buClr>
              <a:buSzPts val="1850"/>
              <a:buNone/>
            </a:pPr>
            <a:r>
              <a:rPr lang="sv-SE" sz="1850"/>
              <a:t>Motivation och drivkraft</a:t>
            </a:r>
            <a:endParaRPr/>
          </a:p>
        </p:txBody>
      </p:sp>
      <p:pic>
        <p:nvPicPr>
          <p:cNvPr id="147" name="Google Shape;147;p6" descr="Inspirationssol.png"/>
          <p:cNvPicPr preferRelativeResize="0">
            <a:picLocks noGrp="1"/>
          </p:cNvPicPr>
          <p:nvPr>
            <p:ph type="body" idx="1"/>
          </p:nvPr>
        </p:nvPicPr>
        <p:blipFill rotWithShape="1">
          <a:blip r:embed="rId3">
            <a:alphaModFix/>
          </a:blip>
          <a:srcRect/>
          <a:stretch/>
        </p:blipFill>
        <p:spPr>
          <a:xfrm>
            <a:off x="2357680" y="2054225"/>
            <a:ext cx="4167131" cy="34813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title" idx="4294967295"/>
          </p:nvPr>
        </p:nvSpPr>
        <p:spPr>
          <a:xfrm>
            <a:off x="1808162" y="4565650"/>
            <a:ext cx="5730875" cy="812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959"/>
              <a:buFont typeface="Calibri"/>
              <a:buNone/>
            </a:pPr>
            <a:r>
              <a:rPr lang="sv-SE" sz="3959"/>
              <a:t> Läs gärna mer på:</a:t>
            </a:r>
            <a:br>
              <a:rPr lang="sv-SE" sz="3959"/>
            </a:br>
            <a:r>
              <a:rPr lang="sv-SE" sz="3959"/>
              <a:t>www.motivationslyftet.se</a:t>
            </a:r>
            <a:endParaRPr/>
          </a:p>
        </p:txBody>
      </p:sp>
      <p:pic>
        <p:nvPicPr>
          <p:cNvPr id="154" name="Google Shape;154;p7"/>
          <p:cNvPicPr preferRelativeResize="0">
            <a:picLocks noGrp="1"/>
          </p:cNvPicPr>
          <p:nvPr>
            <p:ph type="body" idx="4294967295"/>
          </p:nvPr>
        </p:nvPicPr>
        <p:blipFill rotWithShape="1">
          <a:blip r:embed="rId3">
            <a:alphaModFix/>
          </a:blip>
          <a:srcRect/>
          <a:stretch/>
        </p:blipFill>
        <p:spPr>
          <a:xfrm>
            <a:off x="815974" y="1460500"/>
            <a:ext cx="7715250" cy="18351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837</Words>
  <Application>Microsoft Office PowerPoint</Application>
  <PresentationFormat>Bildspel på skärmen (4:3)</PresentationFormat>
  <Paragraphs>96</Paragraphs>
  <Slides>7</Slides>
  <Notes>7</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7</vt:i4>
      </vt:variant>
    </vt:vector>
  </HeadingPairs>
  <TitlesOfParts>
    <vt:vector size="11" baseType="lpstr">
      <vt:lpstr>Alegreya</vt:lpstr>
      <vt:lpstr>Arial</vt:lpstr>
      <vt:lpstr>Calibri</vt:lpstr>
      <vt:lpstr>Office Theme</vt:lpstr>
      <vt:lpstr>PowerPoint-presentation</vt:lpstr>
      <vt:lpstr>Förmågor som tränas denna termin: </vt:lpstr>
      <vt:lpstr>Stöd i styrdokumenten</vt:lpstr>
      <vt:lpstr>Att öka sin motivation och hitta inspiration</vt:lpstr>
      <vt:lpstr>Övning: lust, rädsla eller vana?</vt:lpstr>
      <vt:lpstr>Att hitta inspiration</vt:lpstr>
      <vt:lpstr> Läs gärna mer på: www.motivationslyftet.se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Marie Wenngren (Consultant)</dc:creator>
  <cp:lastModifiedBy>Katrin</cp:lastModifiedBy>
  <cp:revision>1</cp:revision>
  <dcterms:created xsi:type="dcterms:W3CDTF">2017-11-28T14:55:51Z</dcterms:created>
  <dcterms:modified xsi:type="dcterms:W3CDTF">2019-08-15T12:49:50Z</dcterms:modified>
</cp:coreProperties>
</file>