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handoutMasterIdLst>
    <p:handoutMasterId r:id="rId10"/>
  </p:handoutMasterIdLst>
  <p:sldIdLst>
    <p:sldId id="269" r:id="rId2"/>
    <p:sldId id="268" r:id="rId3"/>
    <p:sldId id="263" r:id="rId4"/>
    <p:sldId id="264" r:id="rId5"/>
    <p:sldId id="265" r:id="rId6"/>
    <p:sldId id="266" r:id="rId7"/>
    <p:sldId id="27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A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9"/>
    <p:restoredTop sz="63788" autoAdjust="0"/>
  </p:normalViewPr>
  <p:slideViewPr>
    <p:cSldViewPr snapToGrid="0" snapToObjects="1">
      <p:cViewPr varScale="1">
        <p:scale>
          <a:sx n="15" d="100"/>
          <a:sy n="15" d="100"/>
        </p:scale>
        <p:origin x="1380" y="28"/>
      </p:cViewPr>
      <p:guideLst/>
    </p:cSldViewPr>
  </p:slideViewPr>
  <p:notesTextViewPr>
    <p:cViewPr>
      <p:scale>
        <a:sx n="1" d="1"/>
        <a:sy n="1" d="1"/>
      </p:scale>
      <p:origin x="0" y="0"/>
    </p:cViewPr>
  </p:notesTextViewPr>
  <p:notesViewPr>
    <p:cSldViewPr snapToGrid="0" snapToObjects="1">
      <p:cViewPr varScale="1">
        <p:scale>
          <a:sx n="75" d="100"/>
          <a:sy n="75" d="100"/>
        </p:scale>
        <p:origin x="217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77C5F2-3729-EB4D-BE97-1E013A0064A8}" type="datetimeFigureOut">
              <a:rPr lang="en-US" smtClean="0"/>
              <a:t>8/15/2019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B08993-CAD6-CE4C-AE73-936D543CED3B}" type="slidenum">
              <a:rPr lang="en-US" smtClean="0"/>
              <a:t>‹#›</a:t>
            </a:fld>
            <a:endParaRPr lang="en-US"/>
          </a:p>
        </p:txBody>
      </p:sp>
    </p:spTree>
    <p:extLst>
      <p:ext uri="{BB962C8B-B14F-4D97-AF65-F5344CB8AC3E}">
        <p14:creationId xmlns:p14="http://schemas.microsoft.com/office/powerpoint/2010/main" val="997388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00436-0139-1A44-8A18-A545CED540BB}" type="datetimeFigureOut">
              <a:rPr lang="en-US" smtClean="0"/>
              <a:t>8/15/2019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8B069-9128-CA4D-B1AB-8E6C3C1368F8}" type="slidenum">
              <a:rPr lang="en-US" smtClean="0"/>
              <a:t>‹#›</a:t>
            </a:fld>
            <a:endParaRPr lang="en-US"/>
          </a:p>
        </p:txBody>
      </p:sp>
    </p:spTree>
    <p:extLst>
      <p:ext uri="{BB962C8B-B14F-4D97-AF65-F5344CB8AC3E}">
        <p14:creationId xmlns:p14="http://schemas.microsoft.com/office/powerpoint/2010/main" val="170608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Förklara att Motivationslyftet handlar om att: </a:t>
            </a:r>
          </a:p>
          <a:p>
            <a:endParaRPr lang="sv-SE" dirty="0"/>
          </a:p>
          <a:p>
            <a:pPr marL="228600" indent="-228600">
              <a:buAutoNum type="arabicPeriod"/>
            </a:pPr>
            <a:r>
              <a:rPr lang="sv-SE" dirty="0"/>
              <a:t>Rusta eleverna inför framtiden där eleverna får träna och utveckla både kognitiva och icke-</a:t>
            </a:r>
            <a:r>
              <a:rPr lang="sv-SE" dirty="0" err="1"/>
              <a:t>kognitivia</a:t>
            </a:r>
            <a:r>
              <a:rPr lang="sv-SE" dirty="0"/>
              <a:t> förmågor</a:t>
            </a:r>
          </a:p>
          <a:p>
            <a:pPr marL="228600" indent="-228600">
              <a:buAutoNum type="arabicPeriod"/>
            </a:pPr>
            <a:r>
              <a:rPr lang="sv-SE" dirty="0"/>
              <a:t>Syftet med Motivationslyftet är att eleverna får verktyg för att må bra och prestera – nu och i framtiden. </a:t>
            </a:r>
          </a:p>
          <a:p>
            <a:pPr marL="228600" indent="-228600">
              <a:buAutoNum type="arabicPeriod"/>
            </a:pPr>
            <a:r>
              <a:rPr lang="sv-SE" dirty="0"/>
              <a:t>Förmågorna tränas kontinuerligt på mentorstid och i olika ämnen där </a:t>
            </a:r>
            <a:r>
              <a:rPr lang="sv-SE" sz="1200" b="0" i="0" u="none" strike="noStrike" kern="1200" dirty="0">
                <a:solidFill>
                  <a:schemeClr val="tx1"/>
                </a:solidFill>
                <a:effectLst/>
                <a:latin typeface="+mn-lt"/>
                <a:ea typeface="+mn-ea"/>
                <a:cs typeface="+mn-cs"/>
              </a:rPr>
              <a:t>eleverna får ta del av fakta och forskning och arbetar med detta både individuellt och i grupp. Kunskaperna befästs genom olika arbetssätt och praktisk-estetisk inslag, t ex bilder.</a:t>
            </a:r>
            <a:endParaRPr lang="sv-SE" b="0" dirty="0">
              <a:effectLst/>
            </a:endParaRPr>
          </a:p>
          <a:p>
            <a:endParaRPr lang="sv-SE" dirty="0"/>
          </a:p>
        </p:txBody>
      </p:sp>
      <p:sp>
        <p:nvSpPr>
          <p:cNvPr id="4" name="Platshållare för bildnummer 3"/>
          <p:cNvSpPr>
            <a:spLocks noGrp="1"/>
          </p:cNvSpPr>
          <p:nvPr>
            <p:ph type="sldNum" sz="quarter" idx="5"/>
          </p:nvPr>
        </p:nvSpPr>
        <p:spPr/>
        <p:txBody>
          <a:bodyPr/>
          <a:lstStyle/>
          <a:p>
            <a:fld id="{DF08B069-9128-CA4D-B1AB-8E6C3C1368F8}" type="slidenum">
              <a:rPr lang="en-US" smtClean="0"/>
              <a:t>1</a:t>
            </a:fld>
            <a:endParaRPr lang="en-US"/>
          </a:p>
        </p:txBody>
      </p:sp>
    </p:spTree>
    <p:extLst>
      <p:ext uri="{BB962C8B-B14F-4D97-AF65-F5344CB8AC3E}">
        <p14:creationId xmlns:p14="http://schemas.microsoft.com/office/powerpoint/2010/main" val="376386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endParaRPr lang="sv-SE" dirty="0"/>
          </a:p>
        </p:txBody>
      </p:sp>
      <p:sp>
        <p:nvSpPr>
          <p:cNvPr id="4" name="Platshållare för bildnummer 3"/>
          <p:cNvSpPr>
            <a:spLocks noGrp="1"/>
          </p:cNvSpPr>
          <p:nvPr>
            <p:ph type="sldNum" sz="quarter" idx="5"/>
          </p:nvPr>
        </p:nvSpPr>
        <p:spPr/>
        <p:txBody>
          <a:bodyPr/>
          <a:lstStyle/>
          <a:p>
            <a:fld id="{DF08B069-9128-CA4D-B1AB-8E6C3C1368F8}" type="slidenum">
              <a:rPr lang="en-US" smtClean="0"/>
              <a:t>2</a:t>
            </a:fld>
            <a:endParaRPr lang="en-US"/>
          </a:p>
        </p:txBody>
      </p:sp>
    </p:spTree>
    <p:extLst>
      <p:ext uri="{BB962C8B-B14F-4D97-AF65-F5344CB8AC3E}">
        <p14:creationId xmlns:p14="http://schemas.microsoft.com/office/powerpoint/2010/main" val="269398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1200" b="0" i="0" u="none" strike="noStrike" kern="1200" dirty="0">
                <a:solidFill>
                  <a:schemeClr val="tx1"/>
                </a:solidFill>
                <a:effectLst/>
                <a:latin typeface="+mn-lt"/>
                <a:ea typeface="+mn-ea"/>
                <a:cs typeface="+mn-cs"/>
              </a:rPr>
              <a:t>Denna termin tränar vi dessa förmågor:</a:t>
            </a:r>
            <a:endParaRPr lang="sv-SE" b="0" dirty="0">
              <a:effectLst/>
            </a:endParaRPr>
          </a:p>
          <a:p>
            <a:pPr rtl="0"/>
            <a:endParaRPr lang="sv-SE" b="0" dirty="0">
              <a:effectLst/>
            </a:endParaRPr>
          </a:p>
          <a:p>
            <a:pPr rtl="0"/>
            <a:r>
              <a:rPr lang="sv-SE" sz="1200" b="1" i="0" u="none" strike="noStrike" kern="1200" dirty="0">
                <a:solidFill>
                  <a:schemeClr val="tx1"/>
                </a:solidFill>
                <a:effectLst/>
                <a:latin typeface="+mn-lt"/>
                <a:ea typeface="+mn-ea"/>
                <a:cs typeface="+mn-cs"/>
              </a:rPr>
              <a:t>ATT VÄLJA SINA VÄRDERINGAR</a:t>
            </a:r>
          </a:p>
          <a:p>
            <a:pPr rtl="0"/>
            <a:r>
              <a:rPr lang="sv-SE" sz="1200" b="0" i="0" u="none" strike="noStrike" kern="1200" dirty="0">
                <a:solidFill>
                  <a:schemeClr val="tx1"/>
                </a:solidFill>
                <a:effectLst/>
                <a:latin typeface="+mn-lt"/>
                <a:ea typeface="+mn-ea"/>
                <a:cs typeface="+mn-cs"/>
              </a:rPr>
              <a:t>•   Att bli medveten om sina värderingar, sina åsikter och stå upp för dem. </a:t>
            </a:r>
            <a:endParaRPr lang="sv-SE" b="0" dirty="0">
              <a:effectLst/>
            </a:endParaRPr>
          </a:p>
          <a:p>
            <a:pPr rtl="0"/>
            <a:br>
              <a:rPr lang="sv-SE" b="0" dirty="0">
                <a:effectLst/>
              </a:rPr>
            </a:br>
            <a:r>
              <a:rPr lang="sv-SE" sz="1200" b="1" i="0" u="none" strike="noStrike" kern="1200" dirty="0">
                <a:solidFill>
                  <a:schemeClr val="tx1"/>
                </a:solidFill>
                <a:effectLst/>
                <a:latin typeface="+mn-lt"/>
                <a:ea typeface="+mn-ea"/>
                <a:cs typeface="+mn-cs"/>
              </a:rPr>
              <a:t>ATT VÄLJA SITT FÖRHÅLLNINGSSÄTT/MINDSET</a:t>
            </a:r>
            <a:br>
              <a:rPr lang="sv-SE" sz="1200" b="0" i="0" u="none" strike="noStrike" kern="1200" dirty="0">
                <a:solidFill>
                  <a:schemeClr val="tx1"/>
                </a:solidFill>
                <a:effectLst/>
                <a:latin typeface="+mn-lt"/>
                <a:ea typeface="+mn-ea"/>
                <a:cs typeface="+mn-cs"/>
              </a:rPr>
            </a:br>
            <a:r>
              <a:rPr lang="sv-SE" sz="1200" b="0" i="0" u="none" strike="noStrike" kern="1200" dirty="0">
                <a:solidFill>
                  <a:schemeClr val="tx1"/>
                </a:solidFill>
                <a:effectLst/>
                <a:latin typeface="+mn-lt"/>
                <a:ea typeface="+mn-ea"/>
                <a:cs typeface="+mn-cs"/>
              </a:rPr>
              <a:t>•   Att förstå att människans hjärna är utvecklingsbar och att det handlar om träning.</a:t>
            </a:r>
            <a:endParaRPr lang="sv-SE" b="0" dirty="0">
              <a:effectLst/>
            </a:endParaRPr>
          </a:p>
          <a:p>
            <a:pPr rtl="0"/>
            <a:r>
              <a:rPr lang="sv-SE" sz="1200" b="0" i="0" u="none" strike="noStrike" kern="1200" dirty="0">
                <a:solidFill>
                  <a:schemeClr val="tx1"/>
                </a:solidFill>
                <a:effectLst/>
                <a:latin typeface="+mn-lt"/>
                <a:ea typeface="+mn-ea"/>
                <a:cs typeface="+mn-cs"/>
              </a:rPr>
              <a:t>•   Att kunna se på en situation utifrån. </a:t>
            </a:r>
            <a:endParaRPr lang="sv-SE" b="0" dirty="0">
              <a:effectLst/>
            </a:endParaRPr>
          </a:p>
          <a:p>
            <a:pPr rtl="0"/>
            <a:r>
              <a:rPr lang="sv-SE" sz="1200" b="0" i="0" u="none" strike="noStrike" kern="1200" dirty="0">
                <a:solidFill>
                  <a:schemeClr val="tx1"/>
                </a:solidFill>
                <a:effectLst/>
                <a:latin typeface="+mn-lt"/>
                <a:ea typeface="+mn-ea"/>
                <a:cs typeface="+mn-cs"/>
              </a:rPr>
              <a:t>•   Att fokusera på vad du kan påverka. </a:t>
            </a:r>
            <a:endParaRPr lang="sv-SE" b="0" dirty="0">
              <a:effectLst/>
            </a:endParaRPr>
          </a:p>
          <a:p>
            <a:pPr rtl="0"/>
            <a:r>
              <a:rPr lang="sv-SE" sz="1200" b="0" i="0" u="none" strike="noStrike" kern="1200" dirty="0">
                <a:solidFill>
                  <a:schemeClr val="tx1"/>
                </a:solidFill>
                <a:effectLst/>
                <a:latin typeface="+mn-lt"/>
                <a:ea typeface="+mn-ea"/>
                <a:cs typeface="+mn-cs"/>
              </a:rPr>
              <a:t>•   Att  träna på att vara närvarande i nuet. </a:t>
            </a:r>
            <a:endParaRPr lang="sv-SE" b="0" dirty="0">
              <a:effectLst/>
            </a:endParaRPr>
          </a:p>
          <a:p>
            <a:pPr rtl="0"/>
            <a:r>
              <a:rPr lang="sv-SE" sz="1200" b="0" i="0" u="none" strike="noStrike" kern="1200" dirty="0">
                <a:solidFill>
                  <a:schemeClr val="tx1"/>
                </a:solidFill>
                <a:effectLst/>
                <a:latin typeface="+mn-lt"/>
                <a:ea typeface="+mn-ea"/>
                <a:cs typeface="+mn-cs"/>
              </a:rPr>
              <a:t>•   Att  träna på att förstärka positiva erfarenheter(minnen) för att kunna återvända till dem för att hämta kraft och självförtroende i nya situationer. </a:t>
            </a:r>
            <a:endParaRPr lang="sv-SE" b="0" dirty="0">
              <a:effectLst/>
            </a:endParaRPr>
          </a:p>
          <a:p>
            <a:pPr rtl="0"/>
            <a:br>
              <a:rPr lang="sv-SE" b="0" dirty="0">
                <a:effectLst/>
              </a:rPr>
            </a:br>
            <a:r>
              <a:rPr lang="sv-SE" sz="1200" b="1" i="0" u="none" strike="noStrike" kern="1200" dirty="0">
                <a:solidFill>
                  <a:schemeClr val="tx1"/>
                </a:solidFill>
                <a:effectLst/>
                <a:latin typeface="+mn-lt"/>
                <a:ea typeface="+mn-ea"/>
                <a:cs typeface="+mn-cs"/>
              </a:rPr>
              <a:t>ATT VÄLJA SINA MÅLBILDER</a:t>
            </a:r>
            <a:endParaRPr lang="sv-SE" b="0" dirty="0">
              <a:effectLst/>
            </a:endParaRPr>
          </a:p>
          <a:p>
            <a:pPr rtl="0"/>
            <a:r>
              <a:rPr lang="sv-SE" sz="1200" b="0" i="0" u="none" strike="noStrike" kern="1200" dirty="0">
                <a:solidFill>
                  <a:schemeClr val="tx1"/>
                </a:solidFill>
                <a:effectLst/>
                <a:latin typeface="+mn-lt"/>
                <a:ea typeface="+mn-ea"/>
                <a:cs typeface="+mn-cs"/>
              </a:rPr>
              <a:t>•   Att förstå betydelsen av konkreta målbilder för vår hjärna.</a:t>
            </a:r>
            <a:endParaRPr lang="sv-SE" b="0" dirty="0">
              <a:effectLst/>
            </a:endParaRPr>
          </a:p>
          <a:p>
            <a:pPr rtl="0"/>
            <a:r>
              <a:rPr lang="sv-SE" sz="1200" b="0" i="0" u="none" strike="noStrike" kern="1200" dirty="0">
                <a:solidFill>
                  <a:schemeClr val="tx1"/>
                </a:solidFill>
                <a:effectLst/>
                <a:latin typeface="+mn-lt"/>
                <a:ea typeface="+mn-ea"/>
                <a:cs typeface="+mn-cs"/>
              </a:rPr>
              <a:t>•   Att skapa egna och gemensamma målbilder med konkreta verktyg.</a:t>
            </a:r>
            <a:endParaRPr lang="sv-SE" b="0" dirty="0">
              <a:effectLst/>
            </a:endParaRPr>
          </a:p>
          <a:p>
            <a:pPr rtl="0"/>
            <a:br>
              <a:rPr lang="sv-SE" sz="1200" b="0" i="0" u="none" strike="noStrike" kern="1200" dirty="0">
                <a:solidFill>
                  <a:schemeClr val="tx1"/>
                </a:solidFill>
                <a:effectLst/>
                <a:latin typeface="+mn-lt"/>
                <a:ea typeface="+mn-ea"/>
                <a:cs typeface="+mn-cs"/>
              </a:rPr>
            </a:br>
            <a:br>
              <a:rPr lang="sv-SE" sz="1200" b="0" i="0" u="none" strike="noStrike" kern="1200" dirty="0">
                <a:solidFill>
                  <a:schemeClr val="tx1"/>
                </a:solidFill>
                <a:effectLst/>
                <a:latin typeface="+mn-lt"/>
                <a:ea typeface="+mn-ea"/>
                <a:cs typeface="+mn-cs"/>
              </a:rPr>
            </a:br>
            <a:endParaRPr lang="sv-SE" b="0" dirty="0">
              <a:effectLst/>
            </a:endParaRPr>
          </a:p>
          <a:p>
            <a:br>
              <a:rPr lang="sv-SE" b="0" dirty="0">
                <a:effectLst/>
              </a:rPr>
            </a:br>
            <a:endParaRPr lang="sv-SE" dirty="0"/>
          </a:p>
        </p:txBody>
      </p:sp>
      <p:sp>
        <p:nvSpPr>
          <p:cNvPr id="4" name="Platshållare för bildnummer 3"/>
          <p:cNvSpPr>
            <a:spLocks noGrp="1"/>
          </p:cNvSpPr>
          <p:nvPr>
            <p:ph type="sldNum" sz="quarter" idx="10"/>
          </p:nvPr>
        </p:nvSpPr>
        <p:spPr/>
        <p:txBody>
          <a:bodyPr/>
          <a:lstStyle/>
          <a:p>
            <a:fld id="{DF08B069-9128-CA4D-B1AB-8E6C3C1368F8}" type="slidenum">
              <a:rPr lang="en-US" smtClean="0"/>
              <a:t>3</a:t>
            </a:fld>
            <a:endParaRPr lang="en-US"/>
          </a:p>
        </p:txBody>
      </p:sp>
    </p:spTree>
    <p:extLst>
      <p:ext uri="{BB962C8B-B14F-4D97-AF65-F5344CB8AC3E}">
        <p14:creationId xmlns:p14="http://schemas.microsoft.com/office/powerpoint/2010/main" val="2783121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1200" b="0" i="0" u="none" strike="noStrike" kern="1200" dirty="0">
                <a:solidFill>
                  <a:schemeClr val="tx1"/>
                </a:solidFill>
                <a:effectLst/>
                <a:latin typeface="+mn-lt"/>
                <a:ea typeface="+mn-ea"/>
                <a:cs typeface="+mn-cs"/>
              </a:rPr>
              <a:t>Motivationslyftet bygger på skolans styrdokument Lgr 11(läroplan) och barnkonventionen och FNs globala hållbarhetsmål.</a:t>
            </a:r>
            <a:endParaRPr lang="sv-SE" b="0" dirty="0">
              <a:effectLst/>
            </a:endParaRPr>
          </a:p>
          <a:p>
            <a:pPr rtl="0"/>
            <a:r>
              <a:rPr lang="sv-SE" sz="1200" b="0" i="0" u="none" strike="noStrike" kern="1200" dirty="0">
                <a:solidFill>
                  <a:schemeClr val="tx1"/>
                </a:solidFill>
                <a:effectLst/>
                <a:latin typeface="+mn-lt"/>
                <a:ea typeface="+mn-ea"/>
                <a:cs typeface="+mn-cs"/>
              </a:rPr>
              <a:t>Här kan ni se några av de övergripande målen i kap 1-2 som vi jobbar med denna termin.</a:t>
            </a:r>
            <a:endParaRPr lang="sv-SE" b="0" dirty="0">
              <a:effectLst/>
            </a:endParaRPr>
          </a:p>
          <a:p>
            <a:br>
              <a:rPr lang="sv-SE" b="0" dirty="0">
                <a:effectLst/>
              </a:rPr>
            </a:br>
            <a:endParaRPr lang="sv-SE" dirty="0"/>
          </a:p>
        </p:txBody>
      </p:sp>
      <p:sp>
        <p:nvSpPr>
          <p:cNvPr id="4" name="Platshållare för bildnummer 3"/>
          <p:cNvSpPr>
            <a:spLocks noGrp="1"/>
          </p:cNvSpPr>
          <p:nvPr>
            <p:ph type="sldNum" sz="quarter" idx="10"/>
          </p:nvPr>
        </p:nvSpPr>
        <p:spPr/>
        <p:txBody>
          <a:bodyPr/>
          <a:lstStyle/>
          <a:p>
            <a:fld id="{DF08B069-9128-CA4D-B1AB-8E6C3C1368F8}" type="slidenum">
              <a:rPr lang="en-US" smtClean="0"/>
              <a:t>4</a:t>
            </a:fld>
            <a:endParaRPr lang="en-US"/>
          </a:p>
        </p:txBody>
      </p:sp>
    </p:spTree>
    <p:extLst>
      <p:ext uri="{BB962C8B-B14F-4D97-AF65-F5344CB8AC3E}">
        <p14:creationId xmlns:p14="http://schemas.microsoft.com/office/powerpoint/2010/main" val="301996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Inom Motivationslyftet använder vi olika verktyg som hjälper oss förstå hur vi människor fungerar. Den första förmågan vi jobbar med är att bli medveten om egna och andras värderingar. Våra värderingar är det som är viktigt för oss, och som visar sig i våra attityder och beteenden.</a:t>
            </a:r>
          </a:p>
          <a:p>
            <a:pPr rtl="0"/>
            <a:endParaRPr lang="sv-S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Motivationslyftet använder visuella symboler för att hjärnan lättare kommer ihåg med hjälp av bilder. För att få en bild av hur hjärnan fungerar kan du tänka på en byrå, i byrån finns det olika lådor. Hjärnan sorterar in allt vi upplever i hjärnans ”värderingsbyrå” precis som vi sorterar in kläder för att hjärnan vill vara effektiv och ha kontroll. Vi har lådor om oss själva, om andra människor, andra kulturer mm. När värderingar blir förutfattade meningar kan de begränsa oss och vi går miste om nya erfarenheter, upplevelser och att lära känna nya människor.</a:t>
            </a:r>
            <a:endParaRPr lang="sv-SE" b="0" dirty="0">
              <a:effectLst/>
            </a:endParaRPr>
          </a:p>
          <a:p>
            <a:pPr rtl="0"/>
            <a:endParaRPr lang="sv-SE" sz="1200" b="0" i="0" u="none" strike="noStrike" kern="1200" dirty="0">
              <a:solidFill>
                <a:schemeClr val="tx1"/>
              </a:solidFill>
              <a:effectLst/>
              <a:latin typeface="+mn-lt"/>
              <a:ea typeface="+mn-ea"/>
              <a:cs typeface="+mn-cs"/>
            </a:endParaRPr>
          </a:p>
          <a:p>
            <a:pPr rtl="0"/>
            <a:r>
              <a:rPr lang="sv-SE" sz="1200" b="0" i="1" u="none" strike="noStrike" kern="1200" dirty="0">
                <a:solidFill>
                  <a:schemeClr val="tx1"/>
                </a:solidFill>
                <a:effectLst/>
                <a:latin typeface="+mn-lt"/>
                <a:ea typeface="+mn-ea"/>
                <a:cs typeface="+mn-cs"/>
              </a:rPr>
              <a:t>Övning:</a:t>
            </a:r>
            <a:endParaRPr lang="sv-SE" b="0" i="1" dirty="0">
              <a:effectLst/>
            </a:endParaRPr>
          </a:p>
          <a:p>
            <a:pPr rtl="0"/>
            <a:br>
              <a:rPr lang="sv-SE" b="0" dirty="0">
                <a:effectLst/>
              </a:rPr>
            </a:br>
            <a:r>
              <a:rPr lang="sv-SE" sz="1200" b="0" i="0" u="none" strike="noStrike" kern="1200" dirty="0">
                <a:solidFill>
                  <a:schemeClr val="tx1"/>
                </a:solidFill>
                <a:effectLst/>
                <a:latin typeface="+mn-lt"/>
                <a:ea typeface="+mn-ea"/>
                <a:cs typeface="+mn-cs"/>
              </a:rPr>
              <a:t>Om vi skulle dra ut lådan med ordet kritik - vad betyder ordet kritik för dig? Förklara för den som sitter bredvid dig vad du lägger för värderingar i ordet kritik. </a:t>
            </a:r>
            <a:endParaRPr lang="sv-SE" b="0" dirty="0">
              <a:effectLst/>
            </a:endParaRPr>
          </a:p>
          <a:p>
            <a:pPr rtl="0"/>
            <a:r>
              <a:rPr lang="sv-SE" b="0" dirty="0">
                <a:effectLst/>
              </a:rPr>
              <a:t>Låt någon få dela med sig. Förklara att </a:t>
            </a:r>
            <a:r>
              <a:rPr lang="sv-SE" sz="1200" b="0" i="0" u="none" strike="noStrike" kern="1200" dirty="0">
                <a:solidFill>
                  <a:schemeClr val="tx1"/>
                </a:solidFill>
                <a:effectLst/>
                <a:latin typeface="+mn-lt"/>
                <a:ea typeface="+mn-ea"/>
                <a:cs typeface="+mn-cs"/>
              </a:rPr>
              <a:t>kritik är en annan persons åsikt- du kan hålla med eller inte, du kan lära dig något av det eller inte, - men det är alltid en annan människas åsikt.</a:t>
            </a:r>
            <a:endParaRPr lang="sv-SE" b="0" dirty="0">
              <a:effectLst/>
            </a:endParaRPr>
          </a:p>
          <a:p>
            <a:br>
              <a:rPr lang="sv-SE" b="0" dirty="0">
                <a:effectLst/>
              </a:rPr>
            </a:br>
            <a:endParaRPr lang="sv-SE" dirty="0"/>
          </a:p>
        </p:txBody>
      </p:sp>
      <p:sp>
        <p:nvSpPr>
          <p:cNvPr id="4" name="Platshållare för bildnummer 3"/>
          <p:cNvSpPr>
            <a:spLocks noGrp="1"/>
          </p:cNvSpPr>
          <p:nvPr>
            <p:ph type="sldNum" sz="quarter" idx="10"/>
          </p:nvPr>
        </p:nvSpPr>
        <p:spPr/>
        <p:txBody>
          <a:bodyPr/>
          <a:lstStyle/>
          <a:p>
            <a:fld id="{DF08B069-9128-CA4D-B1AB-8E6C3C1368F8}" type="slidenum">
              <a:rPr lang="en-US" smtClean="0"/>
              <a:t>5</a:t>
            </a:fld>
            <a:endParaRPr lang="en-US"/>
          </a:p>
        </p:txBody>
      </p:sp>
    </p:spTree>
    <p:extLst>
      <p:ext uri="{BB962C8B-B14F-4D97-AF65-F5344CB8AC3E}">
        <p14:creationId xmlns:p14="http://schemas.microsoft.com/office/powerpoint/2010/main" val="3895863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1200" b="0" i="0" u="none" strike="noStrike" kern="1200" dirty="0">
                <a:solidFill>
                  <a:schemeClr val="tx1"/>
                </a:solidFill>
                <a:effectLst/>
                <a:latin typeface="+mn-lt"/>
                <a:ea typeface="+mn-ea"/>
                <a:cs typeface="+mn-cs"/>
              </a:rPr>
              <a:t>Nästa förmåga som eleverna tränar är att välja sitt förhållningssätt, sitt </a:t>
            </a:r>
            <a:r>
              <a:rPr lang="sv-SE" sz="1200" b="1" i="0" u="none" strike="noStrike" kern="1200" dirty="0" err="1">
                <a:solidFill>
                  <a:schemeClr val="tx1"/>
                </a:solidFill>
                <a:effectLst/>
                <a:latin typeface="+mn-lt"/>
                <a:ea typeface="+mn-ea"/>
                <a:cs typeface="+mn-cs"/>
              </a:rPr>
              <a:t>mindset</a:t>
            </a:r>
            <a:r>
              <a:rPr lang="sv-SE" sz="1200" b="0" i="0" u="none" strike="noStrike" kern="1200" dirty="0">
                <a:solidFill>
                  <a:schemeClr val="tx1"/>
                </a:solidFill>
                <a:effectLst/>
                <a:latin typeface="+mn-lt"/>
                <a:ea typeface="+mn-ea"/>
                <a:cs typeface="+mn-cs"/>
              </a:rPr>
              <a:t>.</a:t>
            </a:r>
            <a:endParaRPr lang="sv-SE" b="0" dirty="0">
              <a:effectLst/>
            </a:endParaRPr>
          </a:p>
          <a:p>
            <a:pPr rtl="0"/>
            <a:r>
              <a:rPr lang="sv-SE" sz="1200" b="0" i="0" u="none" strike="noStrike" kern="1200" dirty="0">
                <a:solidFill>
                  <a:schemeClr val="tx1"/>
                </a:solidFill>
                <a:effectLst/>
                <a:latin typeface="+mn-lt"/>
                <a:ea typeface="+mn-ea"/>
                <a:cs typeface="+mn-cs"/>
              </a:rPr>
              <a:t>Senaste forskning visar att våra förmågor och vår intelligens alltid kan tränas – vår hjärna slutar aldrig att utvecklas.</a:t>
            </a:r>
            <a:endParaRPr lang="sv-SE" b="0" dirty="0">
              <a:effectLst/>
            </a:endParaRPr>
          </a:p>
          <a:p>
            <a:pPr rtl="0"/>
            <a:r>
              <a:rPr lang="sv-SE" sz="1200" b="0" i="0" u="none" strike="noStrike" kern="1200" dirty="0">
                <a:solidFill>
                  <a:schemeClr val="tx1"/>
                </a:solidFill>
                <a:effectLst/>
                <a:latin typeface="+mn-lt"/>
                <a:ea typeface="+mn-ea"/>
                <a:cs typeface="+mn-cs"/>
              </a:rPr>
              <a:t>(Forskare Torkel Klingberg – Karolinska institutet </a:t>
            </a:r>
            <a:r>
              <a:rPr lang="sv-SE" sz="1200" b="0" i="0" u="none" strike="noStrike" kern="1200" dirty="0" err="1">
                <a:solidFill>
                  <a:schemeClr val="tx1"/>
                </a:solidFill>
                <a:effectLst/>
                <a:latin typeface="+mn-lt"/>
                <a:ea typeface="+mn-ea"/>
                <a:cs typeface="+mn-cs"/>
              </a:rPr>
              <a:t>mfl.</a:t>
            </a:r>
            <a:r>
              <a:rPr lang="sv-SE" sz="1200" b="0" i="0" u="none" strike="noStrike" kern="1200" dirty="0">
                <a:solidFill>
                  <a:schemeClr val="tx1"/>
                </a:solidFill>
                <a:effectLst/>
                <a:latin typeface="+mn-lt"/>
                <a:ea typeface="+mn-ea"/>
                <a:cs typeface="+mn-cs"/>
              </a:rPr>
              <a:t>). Bara vetskapen om att hjärnan är utvecklingsbar (dynamisk/växande) påverkar studieresultaten. Elever som vet att de kan utvecklas vågar prova och förstår att träning ger effekt och att misslyckas är en del i utvecklingen.</a:t>
            </a:r>
          </a:p>
          <a:p>
            <a:pPr rtl="0"/>
            <a:endParaRPr lang="sv-SE" b="0" dirty="0">
              <a:effectLst/>
            </a:endParaRPr>
          </a:p>
          <a:p>
            <a:pPr rtl="0"/>
            <a:r>
              <a:rPr lang="sv-SE" sz="1200" b="0" i="0" u="none" strike="noStrike" kern="1200" dirty="0">
                <a:solidFill>
                  <a:schemeClr val="tx1"/>
                </a:solidFill>
                <a:effectLst/>
                <a:latin typeface="+mn-lt"/>
                <a:ea typeface="+mn-ea"/>
                <a:cs typeface="+mn-cs"/>
              </a:rPr>
              <a:t>Vår målsättning är att vi tillsammans med er vårdnadshavare kan hjälpa ungdomarna att välja sitt förhållningssätt till skolan, utmaningar i vardagen och misstag.</a:t>
            </a:r>
            <a:br>
              <a:rPr lang="sv-SE" b="0" dirty="0">
                <a:effectLst/>
              </a:rPr>
            </a:br>
            <a:endParaRPr lang="sv-SE" b="0" dirty="0">
              <a:effectLst/>
            </a:endParaRPr>
          </a:p>
          <a:p>
            <a:pPr rtl="0"/>
            <a:r>
              <a:rPr lang="sv-SE" b="0" i="1" dirty="0">
                <a:effectLst/>
              </a:rPr>
              <a:t>Övning – skattkistan</a:t>
            </a:r>
          </a:p>
          <a:p>
            <a:pPr rtl="0"/>
            <a:endParaRPr lang="sv-SE" sz="1200" b="0" i="0" u="none" strike="noStrike" kern="1200" dirty="0">
              <a:solidFill>
                <a:schemeClr val="tx1"/>
              </a:solidFill>
              <a:effectLst/>
              <a:latin typeface="+mn-lt"/>
              <a:ea typeface="+mn-ea"/>
              <a:cs typeface="+mn-cs"/>
            </a:endParaRPr>
          </a:p>
          <a:p>
            <a:pPr rtl="0"/>
            <a:r>
              <a:rPr lang="sv-SE" sz="1200" b="0" i="0" u="none" strike="noStrike" kern="1200" dirty="0">
                <a:solidFill>
                  <a:schemeClr val="tx1"/>
                </a:solidFill>
                <a:effectLst/>
                <a:latin typeface="+mn-lt"/>
                <a:ea typeface="+mn-ea"/>
                <a:cs typeface="+mn-cs"/>
              </a:rPr>
              <a:t>Skattkistan handlar om att se vad du kan påverka och inte påverka/förändra. Vad lägger du tid och energi på? (diskutera)</a:t>
            </a:r>
          </a:p>
          <a:p>
            <a:pPr rtl="0"/>
            <a:r>
              <a:rPr lang="sv-SE" sz="1200" b="0" i="0" u="none" strike="noStrike" kern="1200" dirty="0">
                <a:solidFill>
                  <a:schemeClr val="tx1"/>
                </a:solidFill>
                <a:effectLst/>
                <a:latin typeface="+mn-lt"/>
                <a:ea typeface="+mn-ea"/>
                <a:cs typeface="+mn-cs"/>
              </a:rPr>
              <a:t>Detta verktyg används också vid återkoppling/konstruktiv kritik, t ex vid utvecklingssamtal. Ni kanske har hört uttrycken: Feedback – </a:t>
            </a:r>
            <a:r>
              <a:rPr lang="sv-SE" sz="1200" b="0" i="0" u="none" strike="noStrike" kern="1200" dirty="0" err="1">
                <a:solidFill>
                  <a:schemeClr val="tx1"/>
                </a:solidFill>
                <a:effectLst/>
                <a:latin typeface="+mn-lt"/>
                <a:ea typeface="+mn-ea"/>
                <a:cs typeface="+mn-cs"/>
              </a:rPr>
              <a:t>Feedforward</a:t>
            </a:r>
            <a:r>
              <a:rPr lang="sv-SE" sz="1200" b="0" i="0" u="none" strike="noStrike" kern="1200" dirty="0">
                <a:solidFill>
                  <a:schemeClr val="tx1"/>
                </a:solidFill>
                <a:effectLst/>
                <a:latin typeface="+mn-lt"/>
                <a:ea typeface="+mn-ea"/>
                <a:cs typeface="+mn-cs"/>
              </a:rPr>
              <a:t>?</a:t>
            </a:r>
            <a:endParaRPr lang="sv-SE" b="0" dirty="0">
              <a:effectLst/>
            </a:endParaRPr>
          </a:p>
          <a:p>
            <a:pPr rtl="0"/>
            <a:r>
              <a:rPr lang="sv-SE" sz="1200" b="0" i="0" u="none" strike="noStrike" kern="1200" dirty="0">
                <a:solidFill>
                  <a:schemeClr val="tx1"/>
                </a:solidFill>
                <a:effectLst/>
                <a:latin typeface="+mn-lt"/>
                <a:ea typeface="+mn-ea"/>
                <a:cs typeface="+mn-cs"/>
              </a:rPr>
              <a:t>När du har positiv kritik – ge feedback (återkoppla bakåt, till något som hänt).. När du har negativ kritik – ge </a:t>
            </a:r>
            <a:r>
              <a:rPr lang="sv-SE" sz="1200" b="0" i="0" u="none" strike="noStrike" kern="1200" dirty="0" err="1">
                <a:solidFill>
                  <a:schemeClr val="tx1"/>
                </a:solidFill>
                <a:effectLst/>
                <a:latin typeface="+mn-lt"/>
                <a:ea typeface="+mn-ea"/>
                <a:cs typeface="+mn-cs"/>
              </a:rPr>
              <a:t>feedforward</a:t>
            </a:r>
            <a:r>
              <a:rPr lang="sv-SE" sz="1200" b="0" i="0" u="none" strike="noStrike" kern="1200" dirty="0">
                <a:solidFill>
                  <a:schemeClr val="tx1"/>
                </a:solidFill>
                <a:effectLst/>
                <a:latin typeface="+mn-lt"/>
                <a:ea typeface="+mn-ea"/>
                <a:cs typeface="+mn-cs"/>
              </a:rPr>
              <a:t> (återkoppla framåt, utveckling). Det som händer i framtiden är möjligt att förändra – det ligger i vår skattkista.</a:t>
            </a:r>
            <a:endParaRPr lang="sv-SE" b="0" dirty="0">
              <a:effectLst/>
            </a:endParaRPr>
          </a:p>
          <a:p>
            <a:pPr rtl="0"/>
            <a:endParaRPr lang="sv-S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dirty="0">
                <a:solidFill>
                  <a:schemeClr val="tx1"/>
                </a:solidFill>
                <a:effectLst/>
                <a:latin typeface="+mn-lt"/>
                <a:ea typeface="+mn-ea"/>
                <a:cs typeface="+mn-cs"/>
              </a:rPr>
              <a:t>Diskutera</a:t>
            </a:r>
            <a:r>
              <a:rPr lang="sv-SE" sz="1200" b="0" i="0" u="none" strike="noStrike" kern="1200" dirty="0">
                <a:solidFill>
                  <a:schemeClr val="tx1"/>
                </a:solidFill>
                <a:effectLst/>
                <a:latin typeface="+mn-lt"/>
                <a:ea typeface="+mn-ea"/>
                <a:cs typeface="+mn-cs"/>
              </a:rPr>
              <a:t> i mindre grupper hur vi kan ge våra ungdomar feedback och </a:t>
            </a:r>
            <a:r>
              <a:rPr lang="sv-SE" sz="1200" b="0" i="0" u="none" strike="noStrike" kern="1200" dirty="0" err="1">
                <a:solidFill>
                  <a:schemeClr val="tx1"/>
                </a:solidFill>
                <a:effectLst/>
                <a:latin typeface="+mn-lt"/>
                <a:ea typeface="+mn-ea"/>
                <a:cs typeface="+mn-cs"/>
              </a:rPr>
              <a:t>feedforward</a:t>
            </a:r>
            <a:r>
              <a:rPr lang="sv-SE" sz="1200" b="0" i="0" u="none" strike="noStrike" kern="1200" dirty="0">
                <a:solidFill>
                  <a:schemeClr val="tx1"/>
                </a:solidFill>
                <a:effectLst/>
                <a:latin typeface="+mn-lt"/>
                <a:ea typeface="+mn-ea"/>
                <a:cs typeface="+mn-cs"/>
              </a:rPr>
              <a:t> i denna situation: Din ungdom kommer hem för sent för andra gången denna vecka. Vilken konstruktiv kritik skull ni kunna ge i denna situation med hjälp av skattkistan för att fokusera på vad den kan påverka och förändra till nästa gång? </a:t>
            </a:r>
            <a:endParaRPr lang="sv-SE" b="0" dirty="0">
              <a:effectLst/>
            </a:endParaRPr>
          </a:p>
          <a:p>
            <a:pPr rtl="0"/>
            <a:endParaRPr lang="sv-SE" i="1" dirty="0"/>
          </a:p>
        </p:txBody>
      </p:sp>
      <p:sp>
        <p:nvSpPr>
          <p:cNvPr id="4" name="Platshållare för bildnummer 3"/>
          <p:cNvSpPr>
            <a:spLocks noGrp="1"/>
          </p:cNvSpPr>
          <p:nvPr>
            <p:ph type="sldNum" sz="quarter" idx="10"/>
          </p:nvPr>
        </p:nvSpPr>
        <p:spPr/>
        <p:txBody>
          <a:bodyPr/>
          <a:lstStyle/>
          <a:p>
            <a:fld id="{DF08B069-9128-CA4D-B1AB-8E6C3C1368F8}" type="slidenum">
              <a:rPr lang="en-US" smtClean="0"/>
              <a:t>6</a:t>
            </a:fld>
            <a:endParaRPr lang="en-US"/>
          </a:p>
        </p:txBody>
      </p:sp>
    </p:spTree>
    <p:extLst>
      <p:ext uri="{BB962C8B-B14F-4D97-AF65-F5344CB8AC3E}">
        <p14:creationId xmlns:p14="http://schemas.microsoft.com/office/powerpoint/2010/main" val="104870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endParaRPr lang="sv-SE" dirty="0"/>
          </a:p>
        </p:txBody>
      </p:sp>
      <p:sp>
        <p:nvSpPr>
          <p:cNvPr id="4" name="Platshållare för bildnummer 3"/>
          <p:cNvSpPr>
            <a:spLocks noGrp="1"/>
          </p:cNvSpPr>
          <p:nvPr>
            <p:ph type="sldNum" sz="quarter" idx="5"/>
          </p:nvPr>
        </p:nvSpPr>
        <p:spPr/>
        <p:txBody>
          <a:bodyPr/>
          <a:lstStyle/>
          <a:p>
            <a:fld id="{DF08B069-9128-CA4D-B1AB-8E6C3C1368F8}" type="slidenum">
              <a:rPr lang="en-US" smtClean="0"/>
              <a:t>7</a:t>
            </a:fld>
            <a:endParaRPr lang="en-US"/>
          </a:p>
        </p:txBody>
      </p:sp>
    </p:spTree>
    <p:extLst>
      <p:ext uri="{BB962C8B-B14F-4D97-AF65-F5344CB8AC3E}">
        <p14:creationId xmlns:p14="http://schemas.microsoft.com/office/powerpoint/2010/main" val="2411726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a:gsLst>
            <a:gs pos="0">
              <a:schemeClr val="bg1"/>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8650" y="1241426"/>
            <a:ext cx="4565650" cy="812799"/>
          </a:xfrm>
        </p:spPr>
        <p:txBody>
          <a:bodyPr>
            <a:normAutofit/>
          </a:bodyPr>
          <a:lstStyle>
            <a:lvl1pPr>
              <a:defRPr sz="3600" b="1">
                <a:solidFill>
                  <a:srgbClr val="0A4A8E"/>
                </a:solidFill>
                <a:latin typeface="+mn-lt"/>
              </a:defRPr>
            </a:lvl1pPr>
          </a:lstStyle>
          <a:p>
            <a:r>
              <a:rPr lang="en-US"/>
              <a:t>Rubrik</a:t>
            </a:r>
            <a:endParaRPr lang="en-US" dirty="0"/>
          </a:p>
        </p:txBody>
      </p:sp>
      <p:sp>
        <p:nvSpPr>
          <p:cNvPr id="3" name="Content Placeholder 2"/>
          <p:cNvSpPr>
            <a:spLocks noGrp="1"/>
          </p:cNvSpPr>
          <p:nvPr>
            <p:ph idx="1"/>
          </p:nvPr>
        </p:nvSpPr>
        <p:spPr>
          <a:xfrm>
            <a:off x="628650" y="2139644"/>
            <a:ext cx="4565650" cy="2962275"/>
          </a:xfrm>
        </p:spPr>
        <p:txBody>
          <a:bodyPr>
            <a:normAutofit/>
          </a:bodyPr>
          <a:lstStyle>
            <a:lvl1pPr>
              <a:defRPr sz="1600">
                <a:solidFill>
                  <a:srgbClr val="0A4A8E"/>
                </a:solidFill>
                <a:latin typeface="+mj-lt"/>
              </a:defRPr>
            </a:lvl1pPr>
            <a:lvl2pPr>
              <a:defRPr sz="1600">
                <a:solidFill>
                  <a:srgbClr val="0A4A8E"/>
                </a:solidFill>
                <a:latin typeface="+mj-lt"/>
              </a:defRPr>
            </a:lvl2pPr>
            <a:lvl3pPr>
              <a:defRPr sz="1600">
                <a:solidFill>
                  <a:srgbClr val="0A4A8E"/>
                </a:solidFill>
                <a:latin typeface="+mj-lt"/>
              </a:defRPr>
            </a:lvl3pPr>
            <a:lvl4pPr>
              <a:defRPr sz="1600">
                <a:solidFill>
                  <a:srgbClr val="0A4A8E"/>
                </a:solidFill>
                <a:latin typeface="+mj-lt"/>
              </a:defRPr>
            </a:lvl4pPr>
            <a:lvl5pPr>
              <a:defRPr sz="1600">
                <a:solidFill>
                  <a:srgbClr val="0A4A8E"/>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386FBD5-CF50-384F-BA06-C54135CE715F}"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2EFC7-5592-F34C-A582-297FF20767B6}" type="slidenum">
              <a:rPr lang="en-US" smtClean="0"/>
              <a:t>‹#›</a:t>
            </a:fld>
            <a:endParaRPr lang="en-US"/>
          </a:p>
        </p:txBody>
      </p:sp>
      <p:cxnSp>
        <p:nvCxnSpPr>
          <p:cNvPr id="12" name="Straight Connector 11"/>
          <p:cNvCxnSpPr/>
          <p:nvPr userDrawn="1"/>
        </p:nvCxnSpPr>
        <p:spPr>
          <a:xfrm>
            <a:off x="628650" y="6189972"/>
            <a:ext cx="7886700" cy="20328"/>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3"/>
          </p:nvPr>
        </p:nvSpPr>
        <p:spPr>
          <a:xfrm>
            <a:off x="5346699" y="2135164"/>
            <a:ext cx="3489325" cy="2962275"/>
          </a:xfrm>
        </p:spPr>
        <p:txBody>
          <a:bodyPr>
            <a:normAutofit/>
          </a:bodyPr>
          <a:lstStyle>
            <a:lvl1pPr>
              <a:defRPr sz="1600">
                <a:solidFill>
                  <a:srgbClr val="0A4A8E"/>
                </a:solidFill>
                <a:latin typeface="+mj-lt"/>
              </a:defRPr>
            </a:lvl1pPr>
            <a:lvl2pPr>
              <a:defRPr sz="1600">
                <a:solidFill>
                  <a:srgbClr val="0A4A8E"/>
                </a:solidFill>
                <a:latin typeface="+mj-lt"/>
              </a:defRPr>
            </a:lvl2pPr>
            <a:lvl3pPr>
              <a:defRPr sz="1600">
                <a:solidFill>
                  <a:srgbClr val="0A4A8E"/>
                </a:solidFill>
                <a:latin typeface="+mj-lt"/>
              </a:defRPr>
            </a:lvl3pPr>
            <a:lvl4pPr>
              <a:defRPr sz="1600">
                <a:solidFill>
                  <a:srgbClr val="0A4A8E"/>
                </a:solidFill>
                <a:latin typeface="+mj-lt"/>
              </a:defRPr>
            </a:lvl4pPr>
            <a:lvl5pPr>
              <a:defRPr sz="1600">
                <a:solidFill>
                  <a:srgbClr val="0A4A8E"/>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4" hasCustomPrompt="1"/>
          </p:nvPr>
        </p:nvSpPr>
        <p:spPr>
          <a:xfrm>
            <a:off x="539750" y="309407"/>
            <a:ext cx="2634151" cy="338755"/>
          </a:xfrm>
        </p:spPr>
        <p:txBody>
          <a:bodyPr>
            <a:normAutofit/>
          </a:bodyPr>
          <a:lstStyle>
            <a:lvl1pPr marL="0" indent="0">
              <a:buNone/>
              <a:defRPr sz="2000" b="1">
                <a:solidFill>
                  <a:srgbClr val="0A4A8E"/>
                </a:solidFill>
                <a:latin typeface="+mn-lt"/>
              </a:defRPr>
            </a:lvl1pPr>
            <a:lvl2pPr>
              <a:defRPr sz="1600">
                <a:solidFill>
                  <a:srgbClr val="0A4A8E"/>
                </a:solidFill>
                <a:latin typeface="+mj-lt"/>
              </a:defRPr>
            </a:lvl2pPr>
            <a:lvl3pPr>
              <a:defRPr sz="1600">
                <a:solidFill>
                  <a:srgbClr val="0A4A8E"/>
                </a:solidFill>
                <a:latin typeface="+mj-lt"/>
              </a:defRPr>
            </a:lvl3pPr>
            <a:lvl4pPr>
              <a:defRPr sz="1600">
                <a:solidFill>
                  <a:srgbClr val="0A4A8E"/>
                </a:solidFill>
                <a:latin typeface="+mj-lt"/>
              </a:defRPr>
            </a:lvl4pPr>
            <a:lvl5pPr>
              <a:defRPr sz="1600">
                <a:solidFill>
                  <a:srgbClr val="0A4A8E"/>
                </a:solidFill>
                <a:latin typeface="+mj-lt"/>
              </a:defRPr>
            </a:lvl5pPr>
          </a:lstStyle>
          <a:p>
            <a:pPr lvl="0"/>
            <a:r>
              <a:rPr lang="en-US" dirty="0" err="1"/>
              <a:t>Kategorirubrik</a:t>
            </a:r>
            <a:endParaRPr lang="en-US" dirty="0"/>
          </a:p>
        </p:txBody>
      </p:sp>
      <p:pic>
        <p:nvPicPr>
          <p:cNvPr id="13" name="Bild 12">
            <a:extLst>
              <a:ext uri="{FF2B5EF4-FFF2-40B4-BE49-F238E27FC236}">
                <a16:creationId xmlns:a16="http://schemas.microsoft.com/office/drawing/2014/main" id="{8D951C3A-A95F-1442-9DB6-CED75E8831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86199" y="6253664"/>
            <a:ext cx="1371601" cy="513471"/>
          </a:xfrm>
          <a:prstGeom prst="rect">
            <a:avLst/>
          </a:prstGeom>
        </p:spPr>
      </p:pic>
      <p:cxnSp>
        <p:nvCxnSpPr>
          <p:cNvPr id="15" name="Straight Connector 11">
            <a:extLst>
              <a:ext uri="{FF2B5EF4-FFF2-40B4-BE49-F238E27FC236}">
                <a16:creationId xmlns:a16="http://schemas.microsoft.com/office/drawing/2014/main" id="{560F3B93-D379-0343-82F0-CD0B33AD6D5E}"/>
              </a:ext>
            </a:extLst>
          </p:cNvPr>
          <p:cNvCxnSpPr/>
          <p:nvPr userDrawn="1"/>
        </p:nvCxnSpPr>
        <p:spPr>
          <a:xfrm>
            <a:off x="628650" y="678858"/>
            <a:ext cx="7886700" cy="2032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86FBD5-CF50-384F-BA06-C54135CE715F}"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2EFC7-5592-F34C-A582-297FF20767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86FBD5-CF50-384F-BA06-C54135CE715F}"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2EFC7-5592-F34C-A582-297FF20767B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86FBD5-CF50-384F-BA06-C54135CE715F}"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2EFC7-5592-F34C-A582-297FF20767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a:gsLst>
            <a:gs pos="0">
              <a:schemeClr val="bg1"/>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8650" y="1940236"/>
            <a:ext cx="8058150" cy="2784474"/>
          </a:xfrm>
        </p:spPr>
        <p:txBody>
          <a:bodyPr>
            <a:normAutofit/>
          </a:bodyPr>
          <a:lstStyle>
            <a:lvl1pPr algn="ctr">
              <a:defRPr lang="en-US" sz="3600" b="1" smtClean="0">
                <a:effectLst/>
              </a:defRPr>
            </a:lvl1pPr>
          </a:lstStyle>
          <a:p>
            <a:r>
              <a:rPr lang="en-US" b="1" dirty="0">
                <a:effectLst/>
                <a:latin typeface="Calibri" charset="0"/>
              </a:rPr>
              <a:t>”</a:t>
            </a:r>
            <a:r>
              <a:rPr lang="en-US" b="1" dirty="0" err="1">
                <a:effectLst/>
                <a:latin typeface="Calibri" charset="0"/>
              </a:rPr>
              <a:t>Fugiaern</a:t>
            </a:r>
            <a:r>
              <a:rPr lang="en-US" b="1" dirty="0">
                <a:effectLst/>
                <a:latin typeface="Calibri" charset="0"/>
              </a:rPr>
              <a:t> </a:t>
            </a:r>
            <a:r>
              <a:rPr lang="en-US" b="1" dirty="0" err="1">
                <a:effectLst/>
                <a:latin typeface="Calibri" charset="0"/>
              </a:rPr>
              <a:t>atiusciae</a:t>
            </a:r>
            <a:r>
              <a:rPr lang="en-US" b="1" dirty="0">
                <a:effectLst/>
                <a:latin typeface="Calibri" charset="0"/>
              </a:rPr>
              <a:t> </a:t>
            </a:r>
            <a:r>
              <a:rPr lang="en-US" b="1" dirty="0" err="1">
                <a:effectLst/>
                <a:latin typeface="Calibri" charset="0"/>
              </a:rPr>
              <a:t>doluptiur</a:t>
            </a:r>
            <a:r>
              <a:rPr lang="en-US" b="1" dirty="0">
                <a:effectLst/>
                <a:latin typeface="Calibri" charset="0"/>
              </a:rPr>
              <a:t>. </a:t>
            </a:r>
            <a:r>
              <a:rPr lang="en-US" b="1" dirty="0" err="1">
                <a:effectLst/>
                <a:latin typeface="Calibri" charset="0"/>
              </a:rPr>
              <a:t>Tibeu</a:t>
            </a:r>
            <a:r>
              <a:rPr lang="en-US" b="1" dirty="0">
                <a:effectLst/>
                <a:latin typeface="Calibri" charset="0"/>
              </a:rPr>
              <a:t> </a:t>
            </a:r>
            <a:br>
              <a:rPr lang="en-US" dirty="0">
                <a:effectLst/>
                <a:latin typeface="Calibri" charset="0"/>
              </a:rPr>
            </a:br>
            <a:r>
              <a:rPr lang="en-US" b="1" dirty="0" err="1">
                <a:effectLst/>
                <a:latin typeface="Calibri" charset="0"/>
              </a:rPr>
              <a:t>atur</a:t>
            </a:r>
            <a:r>
              <a:rPr lang="en-US" b="1" dirty="0">
                <a:effectLst/>
                <a:latin typeface="Calibri" charset="0"/>
              </a:rPr>
              <a:t> aped </a:t>
            </a:r>
            <a:r>
              <a:rPr lang="en-US" b="1" dirty="0" err="1">
                <a:effectLst/>
                <a:latin typeface="Calibri" charset="0"/>
              </a:rPr>
              <a:t>undia</a:t>
            </a:r>
            <a:r>
              <a:rPr lang="en-US" b="1" dirty="0">
                <a:effectLst/>
                <a:latin typeface="Calibri" charset="0"/>
              </a:rPr>
              <a:t> </a:t>
            </a:r>
            <a:r>
              <a:rPr lang="en-US" b="1" dirty="0" err="1">
                <a:effectLst/>
                <a:latin typeface="Calibri" charset="0"/>
              </a:rPr>
              <a:t>plabore</a:t>
            </a:r>
            <a:r>
              <a:rPr lang="en-US" b="1" dirty="0">
                <a:effectLst/>
                <a:latin typeface="Calibri" charset="0"/>
              </a:rPr>
              <a:t> </a:t>
            </a:r>
            <a:r>
              <a:rPr lang="en-US" b="1" dirty="0" err="1">
                <a:effectLst/>
                <a:latin typeface="Calibri" charset="0"/>
              </a:rPr>
              <a:t>reheniet</a:t>
            </a:r>
            <a:r>
              <a:rPr lang="en-US" b="1" dirty="0">
                <a:effectLst/>
                <a:latin typeface="Calibri" charset="0"/>
              </a:rPr>
              <a:t> </a:t>
            </a:r>
            <a:r>
              <a:rPr lang="en-US" b="1" dirty="0" err="1">
                <a:effectLst/>
                <a:latin typeface="Calibri" charset="0"/>
              </a:rPr>
              <a:t>lau</a:t>
            </a:r>
            <a:r>
              <a:rPr lang="en-US" b="1" dirty="0">
                <a:effectLst/>
                <a:latin typeface="Calibri" charset="0"/>
              </a:rPr>
              <a:t> </a:t>
            </a:r>
            <a:br>
              <a:rPr lang="en-US" dirty="0">
                <a:effectLst/>
                <a:latin typeface="Calibri" charset="0"/>
              </a:rPr>
            </a:br>
            <a:r>
              <a:rPr lang="en-US" b="1" dirty="0" err="1">
                <a:effectLst/>
                <a:latin typeface="Calibri" charset="0"/>
              </a:rPr>
              <a:t>temos</a:t>
            </a:r>
            <a:r>
              <a:rPr lang="en-US" b="1" dirty="0">
                <a:effectLst/>
                <a:latin typeface="Calibri" charset="0"/>
              </a:rPr>
              <a:t> quo </a:t>
            </a:r>
            <a:r>
              <a:rPr lang="en-US" b="1" dirty="0" err="1">
                <a:effectLst/>
                <a:latin typeface="Calibri" charset="0"/>
              </a:rPr>
              <a:t>temteon</a:t>
            </a:r>
            <a:r>
              <a:rPr lang="en-US" b="1" dirty="0">
                <a:effectLst/>
                <a:latin typeface="Calibri" charset="0"/>
              </a:rPr>
              <a:t> </a:t>
            </a:r>
            <a:r>
              <a:rPr lang="en-US" b="1" dirty="0" err="1">
                <a:effectLst/>
                <a:latin typeface="Calibri" charset="0"/>
              </a:rPr>
              <a:t>ius</a:t>
            </a:r>
            <a:r>
              <a:rPr lang="en-US" b="1" dirty="0">
                <a:effectLst/>
                <a:latin typeface="Calibri" charset="0"/>
              </a:rPr>
              <a:t> am </a:t>
            </a:r>
            <a:r>
              <a:rPr lang="en-US" b="1" dirty="0" err="1">
                <a:effectLst/>
                <a:latin typeface="Calibri" charset="0"/>
              </a:rPr>
              <a:t>velign</a:t>
            </a:r>
            <a:r>
              <a:rPr lang="en-US" b="1" dirty="0">
                <a:effectLst/>
                <a:latin typeface="Calibri" charset="0"/>
              </a:rPr>
              <a:t>”</a:t>
            </a:r>
            <a:endParaRPr lang="en-US" dirty="0">
              <a:effectLst/>
              <a:latin typeface="Calibri" charset="0"/>
            </a:endParaRPr>
          </a:p>
        </p:txBody>
      </p:sp>
      <p:sp>
        <p:nvSpPr>
          <p:cNvPr id="4" name="Date Placeholder 3"/>
          <p:cNvSpPr>
            <a:spLocks noGrp="1"/>
          </p:cNvSpPr>
          <p:nvPr>
            <p:ph type="dt" sz="half" idx="10"/>
          </p:nvPr>
        </p:nvSpPr>
        <p:spPr/>
        <p:txBody>
          <a:bodyPr/>
          <a:lstStyle/>
          <a:p>
            <a:fld id="{3386FBD5-CF50-384F-BA06-C54135CE715F}" type="datetimeFigureOut">
              <a:rPr lang="en-US" smtClean="0"/>
              <a:t>8/15/2019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2EFC7-5592-F34C-A582-297FF20767B6}" type="slidenum">
              <a:rPr lang="en-US" smtClean="0"/>
              <a:t>‹#›</a:t>
            </a:fld>
            <a:endParaRPr lang="en-US"/>
          </a:p>
        </p:txBody>
      </p:sp>
      <p:cxnSp>
        <p:nvCxnSpPr>
          <p:cNvPr id="11" name="Straight Connector 10"/>
          <p:cNvCxnSpPr/>
          <p:nvPr userDrawn="1"/>
        </p:nvCxnSpPr>
        <p:spPr>
          <a:xfrm>
            <a:off x="628650" y="690872"/>
            <a:ext cx="7886700" cy="460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28650" y="6189972"/>
            <a:ext cx="7886700" cy="203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4" hasCustomPrompt="1"/>
          </p:nvPr>
        </p:nvSpPr>
        <p:spPr>
          <a:xfrm>
            <a:off x="539750" y="308595"/>
            <a:ext cx="2634151" cy="338755"/>
          </a:xfrm>
        </p:spPr>
        <p:txBody>
          <a:bodyPr>
            <a:normAutofit/>
          </a:bodyPr>
          <a:lstStyle>
            <a:lvl1pPr marL="0" indent="0">
              <a:buNone/>
              <a:defRPr sz="2000" b="1">
                <a:solidFill>
                  <a:schemeClr val="bg1"/>
                </a:solidFill>
                <a:latin typeface="+mn-lt"/>
              </a:defRPr>
            </a:lvl1pPr>
            <a:lvl2pPr>
              <a:defRPr sz="1600">
                <a:solidFill>
                  <a:srgbClr val="0A4A8E"/>
                </a:solidFill>
                <a:latin typeface="+mj-lt"/>
              </a:defRPr>
            </a:lvl2pPr>
            <a:lvl3pPr>
              <a:defRPr sz="1600">
                <a:solidFill>
                  <a:srgbClr val="0A4A8E"/>
                </a:solidFill>
                <a:latin typeface="+mj-lt"/>
              </a:defRPr>
            </a:lvl3pPr>
            <a:lvl4pPr>
              <a:defRPr sz="1600">
                <a:solidFill>
                  <a:srgbClr val="0A4A8E"/>
                </a:solidFill>
                <a:latin typeface="+mj-lt"/>
              </a:defRPr>
            </a:lvl4pPr>
            <a:lvl5pPr>
              <a:defRPr sz="1600">
                <a:solidFill>
                  <a:srgbClr val="0A4A8E"/>
                </a:solidFill>
                <a:latin typeface="+mj-lt"/>
              </a:defRPr>
            </a:lvl5pPr>
          </a:lstStyle>
          <a:p>
            <a:pPr lvl="0"/>
            <a:r>
              <a:rPr lang="en-US" dirty="0" err="1"/>
              <a:t>Kategorirubrik</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86FBD5-CF50-384F-BA06-C54135CE715F}"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2EFC7-5592-F34C-A582-297FF20767B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86FBD5-CF50-384F-BA06-C54135CE715F}"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2EFC7-5592-F34C-A582-297FF20767B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86FBD5-CF50-384F-BA06-C54135CE715F}"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2EFC7-5592-F34C-A582-297FF20767B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86FBD5-CF50-384F-BA06-C54135CE715F}"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72EFC7-5592-F34C-A582-297FF20767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86FBD5-CF50-384F-BA06-C54135CE715F}"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72EFC7-5592-F34C-A582-297FF20767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6FBD5-CF50-384F-BA06-C54135CE715F}"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72EFC7-5592-F34C-A582-297FF20767B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86FBD5-CF50-384F-BA06-C54135CE715F}"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2EFC7-5592-F34C-A582-297FF20767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6FBD5-CF50-384F-BA06-C54135CE715F}" type="datetimeFigureOut">
              <a:rPr lang="en-US" smtClean="0"/>
              <a:t>8/15/2019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2EFC7-5592-F34C-A582-297FF20767B6}" type="slidenum">
              <a:rPr lang="en-US" smtClean="0"/>
              <a:t>‹#›</a:t>
            </a:fld>
            <a:endParaRPr lang="en-US"/>
          </a:p>
        </p:txBody>
      </p:sp>
    </p:spTree>
    <p:extLst>
      <p:ext uri="{BB962C8B-B14F-4D97-AF65-F5344CB8AC3E}">
        <p14:creationId xmlns:p14="http://schemas.microsoft.com/office/powerpoint/2010/main" val="716959118"/>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61"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motivationslyftet.s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growingminds.se/videos/1168169493213457/"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5D71FF77-3A9C-4887-8DB1-7BD9D4670112}"/>
              </a:ext>
            </a:extLst>
          </p:cNvPr>
          <p:cNvSpPr>
            <a:spLocks noGrp="1"/>
          </p:cNvSpPr>
          <p:nvPr>
            <p:ph idx="14"/>
          </p:nvPr>
        </p:nvSpPr>
        <p:spPr>
          <a:xfrm>
            <a:off x="539750" y="309407"/>
            <a:ext cx="2957429" cy="338755"/>
          </a:xfrm>
        </p:spPr>
        <p:txBody>
          <a:bodyPr>
            <a:normAutofit fontScale="77500" lnSpcReduction="20000"/>
          </a:bodyPr>
          <a:lstStyle/>
          <a:p>
            <a:r>
              <a:rPr lang="sv-SE" dirty="0"/>
              <a:t>Motivationslyftet by Star for Life</a:t>
            </a:r>
          </a:p>
        </p:txBody>
      </p:sp>
      <p:pic>
        <p:nvPicPr>
          <p:cNvPr id="5" name="Platshållare för innehåll 4">
            <a:extLst>
              <a:ext uri="{FF2B5EF4-FFF2-40B4-BE49-F238E27FC236}">
                <a16:creationId xmlns:a16="http://schemas.microsoft.com/office/drawing/2014/main" id="{DBF24ACD-D450-4BBF-9C7A-97FA17D518E5}"/>
              </a:ext>
            </a:extLst>
          </p:cNvPr>
          <p:cNvPicPr>
            <a:picLocks noGrp="1" noChangeAspect="1"/>
          </p:cNvPicPr>
          <p:nvPr>
            <p:ph idx="1"/>
          </p:nvPr>
        </p:nvPicPr>
        <p:blipFill>
          <a:blip r:embed="rId3"/>
          <a:stretch>
            <a:fillRect/>
          </a:stretch>
        </p:blipFill>
        <p:spPr>
          <a:xfrm>
            <a:off x="2098624" y="1049311"/>
            <a:ext cx="5231566" cy="4766872"/>
          </a:xfrm>
        </p:spPr>
      </p:pic>
    </p:spTree>
    <p:extLst>
      <p:ext uri="{BB962C8B-B14F-4D97-AF65-F5344CB8AC3E}">
        <p14:creationId xmlns:p14="http://schemas.microsoft.com/office/powerpoint/2010/main" val="390274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50F658F5-237E-4A89-B46D-6B69CE966B19}"/>
              </a:ext>
            </a:extLst>
          </p:cNvPr>
          <p:cNvSpPr>
            <a:spLocks noGrp="1"/>
          </p:cNvSpPr>
          <p:nvPr>
            <p:ph idx="14"/>
          </p:nvPr>
        </p:nvSpPr>
        <p:spPr/>
        <p:txBody>
          <a:bodyPr>
            <a:normAutofit fontScale="85000" lnSpcReduction="10000"/>
          </a:bodyPr>
          <a:lstStyle/>
          <a:p>
            <a:r>
              <a:rPr lang="sv-SE"/>
              <a:t>Film om Motivationslyftet</a:t>
            </a:r>
            <a:endParaRPr lang="sv-SE" dirty="0"/>
          </a:p>
        </p:txBody>
      </p:sp>
      <p:sp>
        <p:nvSpPr>
          <p:cNvPr id="3" name="Platshållare för innehåll 2">
            <a:extLst>
              <a:ext uri="{FF2B5EF4-FFF2-40B4-BE49-F238E27FC236}">
                <a16:creationId xmlns:a16="http://schemas.microsoft.com/office/drawing/2014/main" id="{7CE31AB1-84B9-4F2A-B237-D6244275541F}"/>
              </a:ext>
            </a:extLst>
          </p:cNvPr>
          <p:cNvSpPr>
            <a:spLocks noGrp="1"/>
          </p:cNvSpPr>
          <p:nvPr>
            <p:ph idx="1"/>
          </p:nvPr>
        </p:nvSpPr>
        <p:spPr>
          <a:xfrm>
            <a:off x="2289175" y="1629979"/>
            <a:ext cx="4565650" cy="2962275"/>
          </a:xfrm>
        </p:spPr>
        <p:txBody>
          <a:bodyPr/>
          <a:lstStyle/>
          <a:p>
            <a:pPr marL="0" indent="0" algn="ctr">
              <a:buNone/>
            </a:pPr>
            <a:r>
              <a:rPr lang="sv-SE" sz="2000" dirty="0"/>
              <a:t>Visa film från hemsidan</a:t>
            </a:r>
          </a:p>
          <a:p>
            <a:pPr marL="0" indent="0" algn="ctr">
              <a:buNone/>
            </a:pPr>
            <a:r>
              <a:rPr lang="sv-SE" sz="2000" dirty="0">
                <a:hlinkClick r:id="rId3"/>
              </a:rPr>
              <a:t>www.motivationslyftet.se</a:t>
            </a:r>
            <a:endParaRPr lang="sv-SE" sz="2000" dirty="0"/>
          </a:p>
          <a:p>
            <a:endParaRPr lang="sv-SE" dirty="0"/>
          </a:p>
        </p:txBody>
      </p:sp>
    </p:spTree>
    <p:extLst>
      <p:ext uri="{BB962C8B-B14F-4D97-AF65-F5344CB8AC3E}">
        <p14:creationId xmlns:p14="http://schemas.microsoft.com/office/powerpoint/2010/main" val="54631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16B3E5-61B5-41AF-901B-B794372D4BA4}"/>
              </a:ext>
            </a:extLst>
          </p:cNvPr>
          <p:cNvSpPr>
            <a:spLocks noGrp="1"/>
          </p:cNvSpPr>
          <p:nvPr>
            <p:ph type="title"/>
          </p:nvPr>
        </p:nvSpPr>
        <p:spPr>
          <a:xfrm>
            <a:off x="628650" y="1241426"/>
            <a:ext cx="7962900" cy="812799"/>
          </a:xfrm>
        </p:spPr>
        <p:txBody>
          <a:bodyPr>
            <a:normAutofit fontScale="90000"/>
          </a:bodyPr>
          <a:lstStyle/>
          <a:p>
            <a:pPr algn="ctr"/>
            <a:r>
              <a:rPr lang="sv-SE" dirty="0"/>
              <a:t>Förmågor som tränas denna termin:</a:t>
            </a:r>
            <a:br>
              <a:rPr lang="sv-SE" dirty="0"/>
            </a:br>
            <a:endParaRPr lang="sv-SE" dirty="0"/>
          </a:p>
        </p:txBody>
      </p:sp>
      <p:sp>
        <p:nvSpPr>
          <p:cNvPr id="3" name="Platshållare för innehåll 2">
            <a:extLst>
              <a:ext uri="{FF2B5EF4-FFF2-40B4-BE49-F238E27FC236}">
                <a16:creationId xmlns:a16="http://schemas.microsoft.com/office/drawing/2014/main" id="{245A0E7F-9CBE-4294-8091-66CA99202D8C}"/>
              </a:ext>
            </a:extLst>
          </p:cNvPr>
          <p:cNvSpPr>
            <a:spLocks noGrp="1"/>
          </p:cNvSpPr>
          <p:nvPr>
            <p:ph idx="1"/>
          </p:nvPr>
        </p:nvSpPr>
        <p:spPr>
          <a:xfrm>
            <a:off x="628650" y="2139644"/>
            <a:ext cx="7248024" cy="2801324"/>
          </a:xfrm>
        </p:spPr>
        <p:txBody>
          <a:bodyPr>
            <a:normAutofit/>
          </a:bodyPr>
          <a:lstStyle/>
          <a:p>
            <a:r>
              <a:rPr lang="sv-SE" sz="3000" b="1" dirty="0"/>
              <a:t>Att välja sina värderingar</a:t>
            </a:r>
          </a:p>
          <a:p>
            <a:r>
              <a:rPr lang="sv-SE" sz="3000" b="1" dirty="0"/>
              <a:t>Att välja sitt förhållningssätt/</a:t>
            </a:r>
            <a:r>
              <a:rPr lang="sv-SE" sz="3000" b="1" dirty="0" err="1"/>
              <a:t>mindset</a:t>
            </a:r>
            <a:endParaRPr lang="sv-SE" sz="3000" b="1" dirty="0"/>
          </a:p>
          <a:p>
            <a:r>
              <a:rPr lang="sv-SE" sz="3000" b="1" dirty="0"/>
              <a:t>Att välja sina målbilder</a:t>
            </a:r>
          </a:p>
          <a:p>
            <a:endParaRPr lang="sv-SE" dirty="0"/>
          </a:p>
          <a:p>
            <a:endParaRPr lang="sv-SE" dirty="0"/>
          </a:p>
          <a:p>
            <a:endParaRPr lang="sv-SE" dirty="0"/>
          </a:p>
          <a:p>
            <a:endParaRPr lang="sv-SE" dirty="0"/>
          </a:p>
        </p:txBody>
      </p:sp>
      <p:sp>
        <p:nvSpPr>
          <p:cNvPr id="5" name="Platshållare för innehåll 4">
            <a:extLst>
              <a:ext uri="{FF2B5EF4-FFF2-40B4-BE49-F238E27FC236}">
                <a16:creationId xmlns:a16="http://schemas.microsoft.com/office/drawing/2014/main" id="{BE186A82-22AA-4B42-9EC6-9220CD6654D5}"/>
              </a:ext>
            </a:extLst>
          </p:cNvPr>
          <p:cNvSpPr>
            <a:spLocks noGrp="1"/>
          </p:cNvSpPr>
          <p:nvPr>
            <p:ph idx="14"/>
          </p:nvPr>
        </p:nvSpPr>
        <p:spPr>
          <a:xfrm>
            <a:off x="539750" y="309407"/>
            <a:ext cx="3454734" cy="338755"/>
          </a:xfrm>
        </p:spPr>
        <p:txBody>
          <a:bodyPr>
            <a:noAutofit/>
          </a:bodyPr>
          <a:lstStyle/>
          <a:p>
            <a:r>
              <a:rPr lang="sv-SE" sz="1600" dirty="0"/>
              <a:t>Modul 1 - Värderingar och målbilder</a:t>
            </a:r>
          </a:p>
        </p:txBody>
      </p:sp>
    </p:spTree>
    <p:extLst>
      <p:ext uri="{BB962C8B-B14F-4D97-AF65-F5344CB8AC3E}">
        <p14:creationId xmlns:p14="http://schemas.microsoft.com/office/powerpoint/2010/main" val="122177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DA8DB0-7841-4E09-ADAA-8307D59E267B}"/>
              </a:ext>
            </a:extLst>
          </p:cNvPr>
          <p:cNvSpPr>
            <a:spLocks noGrp="1"/>
          </p:cNvSpPr>
          <p:nvPr>
            <p:ph type="title"/>
          </p:nvPr>
        </p:nvSpPr>
        <p:spPr>
          <a:xfrm>
            <a:off x="628649" y="1080935"/>
            <a:ext cx="7681161" cy="812799"/>
          </a:xfrm>
        </p:spPr>
        <p:txBody>
          <a:bodyPr>
            <a:normAutofit/>
          </a:bodyPr>
          <a:lstStyle/>
          <a:p>
            <a:pPr algn="ctr"/>
            <a:r>
              <a:rPr lang="sv-SE" sz="3200" dirty="0"/>
              <a:t>Stöd i styrdokumenten</a:t>
            </a:r>
          </a:p>
        </p:txBody>
      </p:sp>
      <p:sp>
        <p:nvSpPr>
          <p:cNvPr id="3" name="Platshållare för innehåll 2">
            <a:extLst>
              <a:ext uri="{FF2B5EF4-FFF2-40B4-BE49-F238E27FC236}">
                <a16:creationId xmlns:a16="http://schemas.microsoft.com/office/drawing/2014/main" id="{9C3B71A5-4933-4572-A386-D22D332A209F}"/>
              </a:ext>
            </a:extLst>
          </p:cNvPr>
          <p:cNvSpPr>
            <a:spLocks noGrp="1"/>
          </p:cNvSpPr>
          <p:nvPr>
            <p:ph idx="1"/>
          </p:nvPr>
        </p:nvSpPr>
        <p:spPr>
          <a:xfrm>
            <a:off x="628650" y="2350748"/>
            <a:ext cx="5198944" cy="3947257"/>
          </a:xfrm>
        </p:spPr>
        <p:txBody>
          <a:bodyPr>
            <a:normAutofit/>
          </a:bodyPr>
          <a:lstStyle/>
          <a:p>
            <a:pPr marL="0" indent="0">
              <a:buNone/>
            </a:pPr>
            <a:r>
              <a:rPr lang="sv-SE" sz="2000" b="1" dirty="0"/>
              <a:t>Eleven</a:t>
            </a:r>
          </a:p>
          <a:p>
            <a:r>
              <a:rPr lang="sv-SE" b="1" dirty="0"/>
              <a:t>tar ett personligt ansvar för sina studier och sin arbetsmiljö,</a:t>
            </a:r>
          </a:p>
          <a:p>
            <a:r>
              <a:rPr lang="sv-SE" b="1" dirty="0"/>
              <a:t>successivt utövar ett allt större inflytande över sin utbildning och det inre arbetet i skolan,</a:t>
            </a:r>
          </a:p>
          <a:p>
            <a:r>
              <a:rPr lang="sv-SE" b="1" dirty="0"/>
              <a:t>kan lära, utforska och arbeta både självständigt och tillsammans med andra,</a:t>
            </a:r>
          </a:p>
          <a:p>
            <a:r>
              <a:rPr lang="sv-SE" b="1" dirty="0"/>
              <a:t>kan känna tillit till sin egen förmåga,</a:t>
            </a:r>
          </a:p>
          <a:p>
            <a:r>
              <a:rPr lang="sv-SE" b="1" dirty="0"/>
              <a:t>respekterar andra människors egenvärde</a:t>
            </a:r>
          </a:p>
          <a:p>
            <a:endParaRPr lang="sv-SE" dirty="0"/>
          </a:p>
          <a:p>
            <a:endParaRPr lang="sv-SE" dirty="0"/>
          </a:p>
        </p:txBody>
      </p:sp>
      <p:sp>
        <p:nvSpPr>
          <p:cNvPr id="5" name="Platshållare för innehåll 4">
            <a:extLst>
              <a:ext uri="{FF2B5EF4-FFF2-40B4-BE49-F238E27FC236}">
                <a16:creationId xmlns:a16="http://schemas.microsoft.com/office/drawing/2014/main" id="{235E2519-FEF8-44B4-B736-A43D342E2FD9}"/>
              </a:ext>
            </a:extLst>
          </p:cNvPr>
          <p:cNvSpPr>
            <a:spLocks noGrp="1"/>
          </p:cNvSpPr>
          <p:nvPr>
            <p:ph idx="14"/>
          </p:nvPr>
        </p:nvSpPr>
        <p:spPr/>
        <p:txBody>
          <a:bodyPr>
            <a:normAutofit fontScale="85000" lnSpcReduction="10000"/>
          </a:bodyPr>
          <a:lstStyle/>
          <a:p>
            <a:r>
              <a:rPr lang="sv-SE" dirty="0"/>
              <a:t>Värderingar och målbilder</a:t>
            </a:r>
          </a:p>
        </p:txBody>
      </p:sp>
      <p:pic>
        <p:nvPicPr>
          <p:cNvPr id="2051" name="Picture 3" descr="tumnagel">
            <a:extLst>
              <a:ext uri="{FF2B5EF4-FFF2-40B4-BE49-F238E27FC236}">
                <a16:creationId xmlns:a16="http://schemas.microsoft.com/office/drawing/2014/main" id="{C28021C3-442D-4FB9-9F2E-9EBE7C7B37DF}"/>
              </a:ext>
            </a:extLst>
          </p:cNvPr>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rot="1087697">
            <a:off x="5605025" y="2311583"/>
            <a:ext cx="2019622"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47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F42382-C70C-4816-A588-9CF936501A10}"/>
              </a:ext>
            </a:extLst>
          </p:cNvPr>
          <p:cNvSpPr>
            <a:spLocks noGrp="1"/>
          </p:cNvSpPr>
          <p:nvPr>
            <p:ph type="title"/>
          </p:nvPr>
        </p:nvSpPr>
        <p:spPr>
          <a:xfrm>
            <a:off x="628650" y="961647"/>
            <a:ext cx="7937834" cy="812799"/>
          </a:xfrm>
        </p:spPr>
        <p:txBody>
          <a:bodyPr>
            <a:normAutofit/>
          </a:bodyPr>
          <a:lstStyle/>
          <a:p>
            <a:pPr algn="ctr"/>
            <a:r>
              <a:rPr lang="sv-SE" sz="3200" dirty="0"/>
              <a:t>Att välja sina värderingar</a:t>
            </a:r>
          </a:p>
        </p:txBody>
      </p:sp>
      <p:sp>
        <p:nvSpPr>
          <p:cNvPr id="5" name="Platshållare för innehåll 4">
            <a:extLst>
              <a:ext uri="{FF2B5EF4-FFF2-40B4-BE49-F238E27FC236}">
                <a16:creationId xmlns:a16="http://schemas.microsoft.com/office/drawing/2014/main" id="{7B87F9FE-26A8-4698-8684-ABFEBB4CCF0C}"/>
              </a:ext>
            </a:extLst>
          </p:cNvPr>
          <p:cNvSpPr>
            <a:spLocks noGrp="1"/>
          </p:cNvSpPr>
          <p:nvPr>
            <p:ph idx="14"/>
          </p:nvPr>
        </p:nvSpPr>
        <p:spPr/>
        <p:txBody>
          <a:bodyPr>
            <a:normAutofit fontScale="85000" lnSpcReduction="10000"/>
          </a:bodyPr>
          <a:lstStyle/>
          <a:p>
            <a:r>
              <a:rPr lang="sv-SE" dirty="0"/>
              <a:t>Värderingar och målbilder</a:t>
            </a:r>
          </a:p>
        </p:txBody>
      </p:sp>
      <p:pic>
        <p:nvPicPr>
          <p:cNvPr id="11" name="Bildobjekt 10" descr="En bild som visar blå, sitter, brun, gul&#10;&#10;Beskrivning genererad med mycket hög exakthet">
            <a:extLst>
              <a:ext uri="{FF2B5EF4-FFF2-40B4-BE49-F238E27FC236}">
                <a16:creationId xmlns:a16="http://schemas.microsoft.com/office/drawing/2014/main" id="{CE15969D-0D3C-4A8B-B1E3-A046F817AFC4}"/>
              </a:ext>
            </a:extLst>
          </p:cNvPr>
          <p:cNvPicPr>
            <a:picLocks noChangeAspect="1"/>
          </p:cNvPicPr>
          <p:nvPr/>
        </p:nvPicPr>
        <p:blipFill>
          <a:blip r:embed="rId3"/>
          <a:stretch>
            <a:fillRect/>
          </a:stretch>
        </p:blipFill>
        <p:spPr>
          <a:xfrm>
            <a:off x="2138638" y="2139732"/>
            <a:ext cx="4866723" cy="3476842"/>
          </a:xfrm>
          <a:prstGeom prst="rect">
            <a:avLst/>
          </a:prstGeom>
        </p:spPr>
      </p:pic>
    </p:spTree>
    <p:extLst>
      <p:ext uri="{BB962C8B-B14F-4D97-AF65-F5344CB8AC3E}">
        <p14:creationId xmlns:p14="http://schemas.microsoft.com/office/powerpoint/2010/main" val="1789821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444E95-3C3C-41E6-A2F6-7F8DDEC06773}"/>
              </a:ext>
            </a:extLst>
          </p:cNvPr>
          <p:cNvSpPr>
            <a:spLocks noGrp="1"/>
          </p:cNvSpPr>
          <p:nvPr>
            <p:ph type="title"/>
          </p:nvPr>
        </p:nvSpPr>
        <p:spPr>
          <a:xfrm>
            <a:off x="1228725" y="1231568"/>
            <a:ext cx="6686550" cy="812799"/>
          </a:xfrm>
        </p:spPr>
        <p:txBody>
          <a:bodyPr>
            <a:normAutofit fontScale="90000"/>
          </a:bodyPr>
          <a:lstStyle/>
          <a:p>
            <a:r>
              <a:rPr lang="sv-SE" dirty="0"/>
              <a:t>Att välja sitt förhållningssätt/</a:t>
            </a:r>
            <a:r>
              <a:rPr lang="sv-SE" dirty="0" err="1"/>
              <a:t>mindset</a:t>
            </a:r>
            <a:endParaRPr lang="sv-SE" dirty="0"/>
          </a:p>
        </p:txBody>
      </p:sp>
      <p:pic>
        <p:nvPicPr>
          <p:cNvPr id="7" name="Platshållare för innehåll 6" descr="En bild som visar växt, ryggradslösa djur, tagghudingar&#10;&#10;Beskrivning genererad med hög exakthet">
            <a:hlinkClick r:id="rId3"/>
            <a:extLst>
              <a:ext uri="{FF2B5EF4-FFF2-40B4-BE49-F238E27FC236}">
                <a16:creationId xmlns:a16="http://schemas.microsoft.com/office/drawing/2014/main" id="{5275F388-8F08-40CE-BD65-E739ED767AEB}"/>
              </a:ext>
            </a:extLst>
          </p:cNvPr>
          <p:cNvPicPr>
            <a:picLocks noGrp="1" noChangeAspect="1"/>
          </p:cNvPicPr>
          <p:nvPr>
            <p:ph idx="1"/>
          </p:nvPr>
        </p:nvPicPr>
        <p:blipFill>
          <a:blip r:embed="rId4"/>
          <a:stretch>
            <a:fillRect/>
          </a:stretch>
        </p:blipFill>
        <p:spPr>
          <a:xfrm>
            <a:off x="627353" y="2463822"/>
            <a:ext cx="3808121" cy="2692782"/>
          </a:xfrm>
          <a:prstGeom prst="ellipse">
            <a:avLst/>
          </a:prstGeom>
          <a:ln>
            <a:noFill/>
          </a:ln>
          <a:effectLst>
            <a:softEdge rad="112500"/>
          </a:effectLst>
        </p:spPr>
      </p:pic>
      <p:sp>
        <p:nvSpPr>
          <p:cNvPr id="5" name="Platshållare för innehåll 4">
            <a:extLst>
              <a:ext uri="{FF2B5EF4-FFF2-40B4-BE49-F238E27FC236}">
                <a16:creationId xmlns:a16="http://schemas.microsoft.com/office/drawing/2014/main" id="{66FEC9FB-C1CF-4497-B4A5-052E36D1A967}"/>
              </a:ext>
            </a:extLst>
          </p:cNvPr>
          <p:cNvSpPr>
            <a:spLocks noGrp="1"/>
          </p:cNvSpPr>
          <p:nvPr>
            <p:ph idx="14"/>
          </p:nvPr>
        </p:nvSpPr>
        <p:spPr/>
        <p:txBody>
          <a:bodyPr>
            <a:normAutofit fontScale="85000" lnSpcReduction="10000"/>
          </a:bodyPr>
          <a:lstStyle/>
          <a:p>
            <a:r>
              <a:rPr lang="sv-SE" dirty="0"/>
              <a:t>Värderingar och målbilder</a:t>
            </a:r>
          </a:p>
        </p:txBody>
      </p:sp>
      <p:pic>
        <p:nvPicPr>
          <p:cNvPr id="8" name="Platshållare för innehåll 8">
            <a:extLst>
              <a:ext uri="{FF2B5EF4-FFF2-40B4-BE49-F238E27FC236}">
                <a16:creationId xmlns:a16="http://schemas.microsoft.com/office/drawing/2014/main" id="{B7DE9BF6-C6C0-443E-AEF5-F333D6D953B3}"/>
              </a:ext>
            </a:extLst>
          </p:cNvPr>
          <p:cNvPicPr>
            <a:picLocks noChangeAspect="1"/>
          </p:cNvPicPr>
          <p:nvPr/>
        </p:nvPicPr>
        <p:blipFill>
          <a:blip r:embed="rId5"/>
          <a:stretch>
            <a:fillRect/>
          </a:stretch>
        </p:blipFill>
        <p:spPr>
          <a:xfrm>
            <a:off x="3545304" y="1792832"/>
            <a:ext cx="6047875" cy="3783227"/>
          </a:xfrm>
          <a:prstGeom prst="rect">
            <a:avLst/>
          </a:prstGeom>
        </p:spPr>
      </p:pic>
    </p:spTree>
    <p:extLst>
      <p:ext uri="{BB962C8B-B14F-4D97-AF65-F5344CB8AC3E}">
        <p14:creationId xmlns:p14="http://schemas.microsoft.com/office/powerpoint/2010/main" val="379839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2BB9C0-704F-46BF-8811-87814E909C33}"/>
              </a:ext>
            </a:extLst>
          </p:cNvPr>
          <p:cNvSpPr>
            <a:spLocks noGrp="1"/>
          </p:cNvSpPr>
          <p:nvPr>
            <p:ph type="title" idx="4294967295"/>
          </p:nvPr>
        </p:nvSpPr>
        <p:spPr>
          <a:xfrm>
            <a:off x="1808162" y="4565650"/>
            <a:ext cx="5730875" cy="812800"/>
          </a:xfrm>
        </p:spPr>
        <p:txBody>
          <a:bodyPr>
            <a:normAutofit fontScale="90000"/>
          </a:bodyPr>
          <a:lstStyle/>
          <a:p>
            <a:pPr algn="ctr"/>
            <a:r>
              <a:rPr lang="sv-SE" dirty="0"/>
              <a:t> Läs gärna mer på:</a:t>
            </a:r>
            <a:br>
              <a:rPr lang="sv-SE" dirty="0"/>
            </a:br>
            <a:r>
              <a:rPr lang="sv-SE" dirty="0"/>
              <a:t>www.motivationslyftet.se</a:t>
            </a:r>
          </a:p>
        </p:txBody>
      </p:sp>
      <p:pic>
        <p:nvPicPr>
          <p:cNvPr id="7" name="Platshållare för innehåll 6">
            <a:extLst>
              <a:ext uri="{FF2B5EF4-FFF2-40B4-BE49-F238E27FC236}">
                <a16:creationId xmlns:a16="http://schemas.microsoft.com/office/drawing/2014/main" id="{1F99714C-988B-417B-9BC8-7D5232724A75}"/>
              </a:ext>
            </a:extLst>
          </p:cNvPr>
          <p:cNvPicPr>
            <a:picLocks noGrp="1" noChangeAspect="1"/>
          </p:cNvPicPr>
          <p:nvPr>
            <p:ph idx="4294967295"/>
          </p:nvPr>
        </p:nvPicPr>
        <p:blipFill>
          <a:blip r:embed="rId3"/>
          <a:stretch>
            <a:fillRect/>
          </a:stretch>
        </p:blipFill>
        <p:spPr>
          <a:xfrm>
            <a:off x="815974" y="1460500"/>
            <a:ext cx="7715250" cy="1835150"/>
          </a:xfrm>
        </p:spPr>
      </p:pic>
    </p:spTree>
    <p:extLst>
      <p:ext uri="{BB962C8B-B14F-4D97-AF65-F5344CB8AC3E}">
        <p14:creationId xmlns:p14="http://schemas.microsoft.com/office/powerpoint/2010/main" val="12767464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527</Words>
  <Application>Microsoft Office PowerPoint</Application>
  <PresentationFormat>Bildspel på skärmen (4:3)</PresentationFormat>
  <Paragraphs>73</Paragraphs>
  <Slides>7</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Calibri Light</vt:lpstr>
      <vt:lpstr>Office Theme</vt:lpstr>
      <vt:lpstr>PowerPoint-presentation</vt:lpstr>
      <vt:lpstr>PowerPoint-presentation</vt:lpstr>
      <vt:lpstr>Förmågor som tränas denna termin: </vt:lpstr>
      <vt:lpstr>Stöd i styrdokumenten</vt:lpstr>
      <vt:lpstr>Att välja sina värderingar</vt:lpstr>
      <vt:lpstr>Att välja sitt förhållningssätt/mindset</vt:lpstr>
      <vt:lpstr> Läs gärna mer på: www.motivationslyftet.se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Wenngren (Consultant)</dc:creator>
  <cp:lastModifiedBy>Katrin</cp:lastModifiedBy>
  <cp:revision>49</cp:revision>
  <dcterms:created xsi:type="dcterms:W3CDTF">2017-11-28T14:55:51Z</dcterms:created>
  <dcterms:modified xsi:type="dcterms:W3CDTF">2019-08-15T13:23:13Z</dcterms:modified>
</cp:coreProperties>
</file>